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26.png" ContentType="image/png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8.png" ContentType="image/png"/>
  <Override PartName="/ppt/media/image38.png" ContentType="image/png"/>
  <Override PartName="/ppt/media/image52.png" ContentType="image/png"/>
  <Override PartName="/ppt/media/image39.png" ContentType="image/png"/>
  <Override PartName="/ppt/media/image9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7.png" ContentType="image/png"/>
  <Override PartName="/ppt/media/image3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2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8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EDD01C-B029-46DD-BD36-D951F15DD4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F2C726-D436-41CD-B41A-C3A3FAB227D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D2AFEB-17E4-4A1D-B9BD-C4FE232BC8D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3F1968-76AB-4058-92C6-395A091F1BA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6D33CC-CE4C-449C-851D-17AB55A97C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EF8D9E-5664-4FF8-B625-754E25A595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1EADB9-BD67-48EC-B341-BE42840CA7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3BADB8-5B81-4707-B4B8-2A7A7D8E85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A76AF49-650B-4AB6-A3F2-5002544DD4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3440" cy="613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58F30D-56F0-4D62-A6D4-C0744CD4BC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78FEC7-71F7-4076-A48C-774173A41A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FD4AD6-81EF-4941-8500-F0BDC753CB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32E53F-6849-475E-A8F1-983C735B36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A8CC15-932B-442A-A156-020B2DDE02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8C57F9-1133-4982-A9DE-C841E0A181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A9D2D90-9CF0-4756-832A-509D321EFF5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7E67AF-63DF-40A9-871D-CFBFEE6F59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DEA7A1-98CA-419A-8564-29158D6CDD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9E6D2B4-2448-4713-8B29-026AAD7C7A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FFA828F-84B0-4521-9457-39CE24FCBB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FE915D2-4661-4A09-8A28-ECDC1F4A86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8EE67E3-EDCA-43F5-AE93-5F2D4F75EA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E8BE84-EFE1-4134-98A8-FA0F7C359C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3440" cy="613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5D05C7D-FD59-4170-BAC0-D9EDEB1EC6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1774780-9774-4F57-B0D5-81EFA8BA60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E4C5ED5-B5D2-40E4-959F-C48A0C624D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212EC2-B27B-46CC-AC27-4FAE42DCB4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6582D67-A48A-44FA-BF16-969E3F4AB5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527FAE6-8420-4239-8CEB-F50668ACAB1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197D20A-2A34-4630-BD16-1874ED67305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7429296-7825-485F-B97A-E696A941E6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581D35E-F322-4B62-A257-F5945CDA6E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010F9AC-1222-4796-A377-EE5CA303D6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A53CAC-090B-430A-982F-D373472F13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8EDE477-E958-4B9B-A8FE-7EC3698D56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1B86F3A-709C-4CE7-B052-8E47EB52B8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3440" cy="613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ED6287F-3530-4D8A-BFCE-30AE3960CF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0846B23-3CBB-4736-B708-5EBEBDE64F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BE39C58-42E3-42C2-94BD-1977F0F09B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1E3801A-1CAF-4D8C-A5CB-F537D3D9C1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BE06E61-2E52-459F-B3D3-B3B37DCC87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6C6FCB3-014B-4E04-9E1C-B401F556A89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418ED2A-462D-474C-9E74-8C2BA1A2F43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67F490E-56AE-4947-B1D7-CBFE0499EA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6FD2E5-B605-4DCF-B8F4-459F231ADF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FF7EE8E-CA01-4F27-9E13-194B8225FA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3CF5696-DC07-4F75-AD13-0F71775807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C943279-19B9-4AB8-BDEB-7FAA385592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3CDF952-F7B8-4044-B749-464E30C643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3440" cy="613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CE39258-9612-4F51-B169-5CD9C66884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116D9C9-9CAE-47C5-8F32-48B4B2DA50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B6DE1FF-C905-4A7A-8463-414F0DF15B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F9D5850-E687-4520-8884-47E20C3232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D5E3A79-6176-4DE8-804A-05088C54A7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E92DB36-07D2-4D63-B205-AE37DEE43D5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3440" cy="613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B46798-7BB6-4A66-AFCB-CE9FE2FF40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CD45D76-8CDA-423E-94D9-D4FD2E3EF2A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D4A28BE-D8E5-40F4-BB19-29DB3E09FC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45A25CD-38B8-4F9E-A594-2969985175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5D02F58-1771-4EA2-BC73-7249936925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EA36658-07AF-4820-B17F-C30BE95C6A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161A694-8F2A-4311-9A69-ABED411AB6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3440" cy="613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4B59079-4333-4AF6-8A9E-82477C3D62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1758E66-7F0A-42A0-9486-4301A519D7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99400E9-7D9A-4D86-B138-D854DA1DD9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69C4FDD-41D0-476A-9407-E9E564264F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38010C-5EC2-4D50-B701-4CD8A4A175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4197B25-4EA6-43CC-B36A-B9782AEFC3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4474695-B641-45B3-8D2B-DF7B4D5300C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4CFCA42-EC2C-48A4-96B6-0F7FD2BB8DB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7A1F390-B523-443B-BE59-11D13391E3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DB838E0-9C63-4752-9010-FD1A9A6E4FD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AB83471-C057-469D-8AED-5288B6DCBA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B1A19FA-A904-4C2E-8D40-00CA2EE586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FC0ADFF-222A-4FB3-B27E-CBCC7AE5D3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3440" cy="613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0439842-2EDC-4E51-8559-BB5E5BBBF0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E528A187-FD4C-4B55-ACD9-6F18235994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AD158B-7C66-46FC-834D-672EC1D15D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F1F8E52-4072-4632-A287-AE515A4E33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0C86CA1-8215-424B-8366-C2828DE0E4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58F22D5-EB75-44D2-B861-FC57DCF74D0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3B0406D-121C-4D45-8BF9-0EC75BFFCC7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43FCA03-A943-4C3C-A599-3A67B27E43F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597DD9-2122-4094-A4D8-16D37AAA67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C8D1CA-17C5-4F02-9023-546394ACAB8A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</a:t>
            </a:r>
            <a:r>
              <a:rPr b="0" lang="en-GB" sz="4400" spc="-1" strike="noStrike">
                <a:latin typeface="Arial"/>
              </a:rPr>
              <a:t>ck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edi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the </a:t>
            </a:r>
            <a:r>
              <a:rPr b="0" lang="en-GB" sz="4400" spc="-1" strike="noStrike">
                <a:latin typeface="Arial"/>
              </a:rPr>
              <a:t>title </a:t>
            </a:r>
            <a:r>
              <a:rPr b="0" lang="en-GB" sz="4400" spc="-1" strike="noStrike">
                <a:latin typeface="Arial"/>
              </a:rPr>
              <a:t>tex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for</a:t>
            </a:r>
            <a:r>
              <a:rPr b="0" lang="en-GB" sz="4400" spc="-1" strike="noStrike">
                <a:latin typeface="Arial"/>
              </a:rPr>
              <a:t>ma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43D1176-D8BF-485D-ACCF-DFD7C8601E9F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</a:t>
            </a:r>
            <a:r>
              <a:rPr b="0" lang="en-GB" sz="4400" spc="-1" strike="noStrike">
                <a:latin typeface="Arial"/>
              </a:rPr>
              <a:t>k to </a:t>
            </a:r>
            <a:r>
              <a:rPr b="0" lang="en-GB" sz="4400" spc="-1" strike="noStrike">
                <a:latin typeface="Arial"/>
              </a:rPr>
              <a:t>edit </a:t>
            </a:r>
            <a:r>
              <a:rPr b="0" lang="en-GB" sz="4400" spc="-1" strike="noStrike">
                <a:latin typeface="Arial"/>
              </a:rPr>
              <a:t>the </a:t>
            </a:r>
            <a:r>
              <a:rPr b="0" lang="en-GB" sz="4400" spc="-1" strike="noStrike">
                <a:latin typeface="Arial"/>
              </a:rPr>
              <a:t>title </a:t>
            </a:r>
            <a:r>
              <a:rPr b="0" lang="en-GB" sz="4400" spc="-1" strike="noStrike">
                <a:latin typeface="Arial"/>
              </a:rPr>
              <a:t>text </a:t>
            </a:r>
            <a:r>
              <a:rPr b="0" lang="en-GB" sz="4400" spc="-1" strike="noStrike">
                <a:latin typeface="Arial"/>
              </a:rPr>
              <a:t>form</a:t>
            </a:r>
            <a:r>
              <a:rPr b="0" lang="en-GB" sz="4400" spc="-1" strike="noStrike">
                <a:latin typeface="Arial"/>
              </a:rPr>
              <a:t>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</a:t>
            </a:r>
            <a:r>
              <a:rPr b="0" lang="en-GB" sz="3200" spc="-1" strike="noStrike">
                <a:latin typeface="Arial"/>
              </a:rPr>
              <a:t>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EF224D-CB21-40F2-8C5F-630FB491CC83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</a:t>
            </a:r>
            <a:r>
              <a:rPr b="0" lang="en-GB" sz="4400" spc="-1" strike="noStrike">
                <a:latin typeface="Arial"/>
              </a:rPr>
              <a:t>the 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7DAEABC-3AD3-47AB-9619-A83FCDED7D32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2C99F89-7978-400C-8C0F-D97649C6DFE9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4FB8DA-3DB2-495F-BC03-53EDBFBFA2FE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727B43-8354-4B76-A56F-F0CD4AB6B077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5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5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5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5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5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5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5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5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5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5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5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5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5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5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5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5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840" cy="238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Calibri Light"/>
              </a:rPr>
              <a:t>A user guide to transformers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1840" cy="165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Martin Sundin, Lead Data Scientist at LYTT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Data Science Festival Summer School 2023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3680" y="3367440"/>
            <a:ext cx="9525600" cy="100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What are transformers?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3680" y="4536000"/>
            <a:ext cx="10513440" cy="149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8b8b8b"/>
                </a:solidFill>
                <a:latin typeface="Calibri"/>
                <a:ea typeface="Calibri"/>
              </a:rPr>
              <a:t>And how do we use them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What are transformers?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53" name="Rectangle 3"/>
          <p:cNvSpPr/>
          <p:nvPr/>
        </p:nvSpPr>
        <p:spPr>
          <a:xfrm>
            <a:off x="2183040" y="2562120"/>
            <a:ext cx="1892520" cy="2724480"/>
          </a:xfrm>
          <a:prstGeom prst="rect">
            <a:avLst/>
          </a:prstGeom>
          <a:solidFill>
            <a:srgbClr val="92d05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TextBox 4"/>
          <p:cNvSpPr/>
          <p:nvPr/>
        </p:nvSpPr>
        <p:spPr>
          <a:xfrm>
            <a:off x="2282040" y="2710080"/>
            <a:ext cx="106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Encoder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5" name="TextBox 5"/>
          <p:cNvSpPr/>
          <p:nvPr/>
        </p:nvSpPr>
        <p:spPr>
          <a:xfrm>
            <a:off x="2549520" y="5774760"/>
            <a:ext cx="1159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Sequence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6" name="TextBox 6"/>
          <p:cNvSpPr/>
          <p:nvPr/>
        </p:nvSpPr>
        <p:spPr>
          <a:xfrm>
            <a:off x="1754640" y="1643400"/>
            <a:ext cx="2724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Understanding (Sequence)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7" name="Straight Arrow Connector 7"/>
          <p:cNvSpPr/>
          <p:nvPr/>
        </p:nvSpPr>
        <p:spPr>
          <a:xfrm flipV="1">
            <a:off x="3138840" y="2030760"/>
            <a:ext cx="360" cy="5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Straight Arrow Connector 8"/>
          <p:cNvSpPr/>
          <p:nvPr/>
        </p:nvSpPr>
        <p:spPr>
          <a:xfrm flipV="1">
            <a:off x="3101760" y="5330160"/>
            <a:ext cx="360" cy="5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Rectangle 9"/>
          <p:cNvSpPr/>
          <p:nvPr/>
        </p:nvSpPr>
        <p:spPr>
          <a:xfrm>
            <a:off x="7265880" y="2364120"/>
            <a:ext cx="2131560" cy="2897640"/>
          </a:xfrm>
          <a:prstGeom prst="rect">
            <a:avLst/>
          </a:prstGeom>
          <a:solidFill>
            <a:srgbClr val="ffc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TextBox 10"/>
          <p:cNvSpPr/>
          <p:nvPr/>
        </p:nvSpPr>
        <p:spPr>
          <a:xfrm>
            <a:off x="7414200" y="2599200"/>
            <a:ext cx="102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Decoder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1" name="TextBox 11"/>
          <p:cNvSpPr/>
          <p:nvPr/>
        </p:nvSpPr>
        <p:spPr>
          <a:xfrm>
            <a:off x="7809480" y="5815800"/>
            <a:ext cx="108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Sequence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2" name="Straight Arrow Connector 12"/>
          <p:cNvSpPr/>
          <p:nvPr/>
        </p:nvSpPr>
        <p:spPr>
          <a:xfrm flipV="1">
            <a:off x="8353440" y="5338440"/>
            <a:ext cx="360" cy="5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TextBox 13"/>
          <p:cNvSpPr/>
          <p:nvPr/>
        </p:nvSpPr>
        <p:spPr>
          <a:xfrm>
            <a:off x="7265880" y="1503360"/>
            <a:ext cx="237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Next token (Sequence)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4" name="Straight Arrow Connector 14"/>
          <p:cNvSpPr/>
          <p:nvPr/>
        </p:nvSpPr>
        <p:spPr>
          <a:xfrm flipV="1">
            <a:off x="8283240" y="1837080"/>
            <a:ext cx="360" cy="5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TextBox 15"/>
          <p:cNvSpPr/>
          <p:nvPr/>
        </p:nvSpPr>
        <p:spPr>
          <a:xfrm>
            <a:off x="5857200" y="5474160"/>
            <a:ext cx="108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Memory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6" name="Straight Arrow Connector 16"/>
          <p:cNvSpPr/>
          <p:nvPr/>
        </p:nvSpPr>
        <p:spPr>
          <a:xfrm flipV="1">
            <a:off x="7410240" y="5305320"/>
            <a:ext cx="1800" cy="37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Straight Arrow Connector 17"/>
          <p:cNvSpPr/>
          <p:nvPr/>
        </p:nvSpPr>
        <p:spPr>
          <a:xfrm>
            <a:off x="6820200" y="5677200"/>
            <a:ext cx="595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Straight Arrow Connector 18"/>
          <p:cNvSpPr/>
          <p:nvPr/>
        </p:nvSpPr>
        <p:spPr>
          <a:xfrm>
            <a:off x="4911840" y="5667480"/>
            <a:ext cx="903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prstDash val="dash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Straight Arrow Connector 19"/>
          <p:cNvSpPr/>
          <p:nvPr/>
        </p:nvSpPr>
        <p:spPr>
          <a:xfrm>
            <a:off x="4931280" y="1897560"/>
            <a:ext cx="360" cy="379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Straight Arrow Connector 20"/>
          <p:cNvSpPr/>
          <p:nvPr/>
        </p:nvSpPr>
        <p:spPr>
          <a:xfrm>
            <a:off x="4447800" y="1859040"/>
            <a:ext cx="48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TextBox 2"/>
          <p:cNvSpPr/>
          <p:nvPr/>
        </p:nvSpPr>
        <p:spPr>
          <a:xfrm>
            <a:off x="2183040" y="4864320"/>
            <a:ext cx="20944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b0f0"/>
                </a:solidFill>
                <a:latin typeface="Calibri"/>
                <a:ea typeface="DejaVu Sans"/>
              </a:rPr>
              <a:t>"Understanding"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72" name="TextBox 21"/>
          <p:cNvSpPr/>
          <p:nvPr/>
        </p:nvSpPr>
        <p:spPr>
          <a:xfrm>
            <a:off x="7521120" y="4864320"/>
            <a:ext cx="1521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b0f0"/>
                </a:solidFill>
                <a:latin typeface="Calibri"/>
                <a:ea typeface="DejaVu Sans"/>
              </a:rPr>
              <a:t>"Prediction"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733680" y="3367440"/>
            <a:ext cx="10513440" cy="100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Encoder Models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733680" y="4536000"/>
            <a:ext cx="10513440" cy="149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8b8b8b"/>
                </a:solidFill>
                <a:latin typeface="Calibri"/>
                <a:ea typeface="Calibri"/>
              </a:rPr>
              <a:t>How to classify sequences with a transformer encoder model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How to classify with encoders?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76" name="Rectangle 4"/>
          <p:cNvSpPr/>
          <p:nvPr/>
        </p:nvSpPr>
        <p:spPr>
          <a:xfrm>
            <a:off x="1177920" y="2772000"/>
            <a:ext cx="1892520" cy="2053080"/>
          </a:xfrm>
          <a:prstGeom prst="rect">
            <a:avLst/>
          </a:prstGeom>
          <a:solidFill>
            <a:srgbClr val="92d05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TextBox 6"/>
          <p:cNvSpPr/>
          <p:nvPr/>
        </p:nvSpPr>
        <p:spPr>
          <a:xfrm>
            <a:off x="1276920" y="2932560"/>
            <a:ext cx="106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Encoder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8" name="TextBox 8"/>
          <p:cNvSpPr/>
          <p:nvPr/>
        </p:nvSpPr>
        <p:spPr>
          <a:xfrm>
            <a:off x="1544760" y="5997240"/>
            <a:ext cx="1159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Sequence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9" name="TextBox 10"/>
          <p:cNvSpPr/>
          <p:nvPr/>
        </p:nvSpPr>
        <p:spPr>
          <a:xfrm>
            <a:off x="659160" y="1861920"/>
            <a:ext cx="2819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Understanding (Sequence)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0" name="Straight Arrow Connector 12"/>
          <p:cNvSpPr/>
          <p:nvPr/>
        </p:nvSpPr>
        <p:spPr>
          <a:xfrm flipV="1">
            <a:off x="2076120" y="2228400"/>
            <a:ext cx="360" cy="48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Straight Arrow Connector 14"/>
          <p:cNvSpPr/>
          <p:nvPr/>
        </p:nvSpPr>
        <p:spPr>
          <a:xfrm flipV="1">
            <a:off x="2096640" y="5774760"/>
            <a:ext cx="360" cy="28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Straight Arrow Connector 19"/>
          <p:cNvSpPr/>
          <p:nvPr/>
        </p:nvSpPr>
        <p:spPr>
          <a:xfrm>
            <a:off x="3484440" y="2065680"/>
            <a:ext cx="85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Rectangle 20"/>
          <p:cNvSpPr/>
          <p:nvPr/>
        </p:nvSpPr>
        <p:spPr>
          <a:xfrm>
            <a:off x="4415400" y="1705320"/>
            <a:ext cx="1241640" cy="73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TextBox 21"/>
          <p:cNvSpPr/>
          <p:nvPr/>
        </p:nvSpPr>
        <p:spPr>
          <a:xfrm>
            <a:off x="4575960" y="1861920"/>
            <a:ext cx="920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Pooling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5" name="Straight Arrow Connector 22"/>
          <p:cNvSpPr/>
          <p:nvPr/>
        </p:nvSpPr>
        <p:spPr>
          <a:xfrm flipV="1">
            <a:off x="5776200" y="2067120"/>
            <a:ext cx="82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Rectangle 23"/>
          <p:cNvSpPr/>
          <p:nvPr/>
        </p:nvSpPr>
        <p:spPr>
          <a:xfrm>
            <a:off x="6721920" y="1688760"/>
            <a:ext cx="1760760" cy="747360"/>
          </a:xfrm>
          <a:prstGeom prst="rect">
            <a:avLst/>
          </a:prstGeom>
          <a:solidFill>
            <a:srgbClr val="ffff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TextBox 24"/>
          <p:cNvSpPr/>
          <p:nvPr/>
        </p:nvSpPr>
        <p:spPr>
          <a:xfrm>
            <a:off x="7191720" y="1861920"/>
            <a:ext cx="817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Dense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8" name="Straight Arrow Connector 25"/>
          <p:cNvSpPr/>
          <p:nvPr/>
        </p:nvSpPr>
        <p:spPr>
          <a:xfrm>
            <a:off x="8615880" y="2064600"/>
            <a:ext cx="51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TextBox 26"/>
          <p:cNvSpPr/>
          <p:nvPr/>
        </p:nvSpPr>
        <p:spPr>
          <a:xfrm>
            <a:off x="9209880" y="1865880"/>
            <a:ext cx="1530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Label (vector)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0" name="Rectangle: Rounded Corners 3"/>
          <p:cNvSpPr/>
          <p:nvPr/>
        </p:nvSpPr>
        <p:spPr>
          <a:xfrm>
            <a:off x="1379880" y="5231160"/>
            <a:ext cx="1389960" cy="5126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Pre-processing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1" name="Straight Arrow Connector 5"/>
          <p:cNvSpPr/>
          <p:nvPr/>
        </p:nvSpPr>
        <p:spPr>
          <a:xfrm flipV="1">
            <a:off x="2072160" y="4889160"/>
            <a:ext cx="360" cy="28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672120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Toy example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93" name="Picture 3" descr="A graph of blue lines and dots&#10;&#10;Description automatically generated"/>
          <p:cNvPicPr/>
          <p:nvPr/>
        </p:nvPicPr>
        <p:blipFill>
          <a:blip r:embed="rId1"/>
          <a:stretch/>
        </p:blipFill>
        <p:spPr>
          <a:xfrm>
            <a:off x="7950960" y="720"/>
            <a:ext cx="4238640" cy="3480480"/>
          </a:xfrm>
          <a:prstGeom prst="rect">
            <a:avLst/>
          </a:prstGeom>
          <a:ln w="0">
            <a:noFill/>
          </a:ln>
        </p:spPr>
      </p:pic>
      <p:pic>
        <p:nvPicPr>
          <p:cNvPr id="394" name="Picture 4" descr="A diagram of a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7950960" y="3432240"/>
            <a:ext cx="4096800" cy="3370320"/>
          </a:xfrm>
          <a:prstGeom prst="rect">
            <a:avLst/>
          </a:prstGeom>
          <a:ln w="0">
            <a:noFill/>
          </a:ln>
        </p:spPr>
      </p:pic>
      <p:sp>
        <p:nvSpPr>
          <p:cNvPr id="395" name="TextBox 4"/>
          <p:cNvSpPr/>
          <p:nvPr/>
        </p:nvSpPr>
        <p:spPr>
          <a:xfrm>
            <a:off x="534240" y="2689560"/>
            <a:ext cx="741816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Consider two toy sequences.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UP which is a sequence that mostly increases and wraps around at 10.</a:t>
            </a: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DOWN which is a sequence that mostly decreases and wraps around at 10.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 want to classify if a sequence is UP or DOWN.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itl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Pytorch Dataset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97" name="" descr=""/>
          <p:cNvPicPr/>
          <p:nvPr/>
        </p:nvPicPr>
        <p:blipFill>
          <a:blip r:embed="rId1"/>
          <a:stretch/>
        </p:blipFill>
        <p:spPr>
          <a:xfrm>
            <a:off x="535320" y="1035000"/>
            <a:ext cx="9704520" cy="577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Pytorch Dataset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99" name="Picture 4" descr="A screen shot of a computer code&#10;&#10;Description automatically generated"/>
          <p:cNvPicPr/>
          <p:nvPr/>
        </p:nvPicPr>
        <p:blipFill>
          <a:blip r:embed="rId1"/>
          <a:stretch/>
        </p:blipFill>
        <p:spPr>
          <a:xfrm>
            <a:off x="749520" y="1090080"/>
            <a:ext cx="10601640" cy="2153160"/>
          </a:xfrm>
          <a:prstGeom prst="rect">
            <a:avLst/>
          </a:prstGeom>
          <a:ln w="0">
            <a:noFill/>
          </a:ln>
        </p:spPr>
      </p:pic>
      <p:sp>
        <p:nvSpPr>
          <p:cNvPr id="400" name="TextBox 4"/>
          <p:cNvSpPr/>
          <p:nvPr/>
        </p:nvSpPr>
        <p:spPr>
          <a:xfrm>
            <a:off x="935640" y="3333240"/>
            <a:ext cx="307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Output shape: (1,), (seq_len,)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731160" y="4392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Model for token sequence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02" name="TextBox 3"/>
          <p:cNvSpPr/>
          <p:nvPr/>
        </p:nvSpPr>
        <p:spPr>
          <a:xfrm>
            <a:off x="483480" y="5822640"/>
            <a:ext cx="11201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Inference: (batch_size, seq_len) -&gt; (batch_size, 2)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183600" y="1058400"/>
            <a:ext cx="11875680" cy="470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Training loop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05" name="Picture 3" descr="A computer screen with text&#10;&#10;Description automatically generated"/>
          <p:cNvPicPr/>
          <p:nvPr/>
        </p:nvPicPr>
        <p:blipFill>
          <a:blip r:embed="rId1"/>
          <a:stretch/>
        </p:blipFill>
        <p:spPr>
          <a:xfrm>
            <a:off x="430920" y="1536480"/>
            <a:ext cx="6861240" cy="119664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4" descr="A screen shot of a computer code&#10;&#10;Description automatically generated"/>
          <p:cNvPicPr/>
          <p:nvPr/>
        </p:nvPicPr>
        <p:blipFill>
          <a:blip r:embed="rId2"/>
          <a:stretch/>
        </p:blipFill>
        <p:spPr>
          <a:xfrm>
            <a:off x="430920" y="3254400"/>
            <a:ext cx="10445040" cy="245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Training results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08" name="Picture 4" descr="A graph of loss and separation&#10;&#10;Description automatically generated"/>
          <p:cNvPicPr/>
          <p:nvPr/>
        </p:nvPicPr>
        <p:blipFill>
          <a:blip r:embed="rId1"/>
          <a:stretch/>
        </p:blipFill>
        <p:spPr>
          <a:xfrm>
            <a:off x="284040" y="1816560"/>
            <a:ext cx="5698440" cy="4507920"/>
          </a:xfrm>
          <a:prstGeom prst="rect">
            <a:avLst/>
          </a:prstGeom>
          <a:ln w="0">
            <a:noFill/>
          </a:ln>
        </p:spPr>
      </p:pic>
      <p:pic>
        <p:nvPicPr>
          <p:cNvPr id="409" name="Picture 5" descr="A graph with blue lines and orange lines&#10;&#10;Description automatically generated"/>
          <p:cNvPicPr/>
          <p:nvPr/>
        </p:nvPicPr>
        <p:blipFill>
          <a:blip r:embed="rId2"/>
          <a:stretch/>
        </p:blipFill>
        <p:spPr>
          <a:xfrm>
            <a:off x="5984640" y="1816560"/>
            <a:ext cx="5801400" cy="459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Lead Data Scientist at 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90" name="Picture 9" descr="A white letter on a black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7380000" y="540000"/>
            <a:ext cx="3322440" cy="960120"/>
          </a:xfrm>
          <a:prstGeom prst="rect">
            <a:avLst/>
          </a:prstGeom>
          <a:ln w="0">
            <a:noFill/>
          </a:ln>
        </p:spPr>
      </p:pic>
      <p:sp>
        <p:nvSpPr>
          <p:cNvPr id="291" name="TextBox 12"/>
          <p:cNvSpPr/>
          <p:nvPr/>
        </p:nvSpPr>
        <p:spPr>
          <a:xfrm>
            <a:off x="585000" y="1779480"/>
            <a:ext cx="6724440" cy="17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LYTT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is a sensor data platform and analytics company.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Enabling companies to better understand how their equipment operates, so they can make better informed decisions to improve safety and reduce environmental impact.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Making the invisible visible.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About 65 employees.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2" name="TextBox 16"/>
          <p:cNvSpPr/>
          <p:nvPr/>
        </p:nvSpPr>
        <p:spPr>
          <a:xfrm>
            <a:off x="585000" y="3871800"/>
            <a:ext cx="5237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All opinions expressed in this presentation are solely my own opinions and does not reflect the opinions of LYTT Ltd. or its affiliated companies.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93" name="Picture 10" descr="A picture containing boat, water, outdoor, ship&#10;&#10;Description automatically generated"/>
          <p:cNvPicPr/>
          <p:nvPr/>
        </p:nvPicPr>
        <p:blipFill>
          <a:blip r:embed="rId2"/>
          <a:stretch/>
        </p:blipFill>
        <p:spPr>
          <a:xfrm>
            <a:off x="8607960" y="1580040"/>
            <a:ext cx="3271320" cy="4899240"/>
          </a:xfrm>
          <a:prstGeom prst="rect">
            <a:avLst/>
          </a:prstGeom>
          <a:ln w="0">
            <a:noFill/>
          </a:ln>
        </p:spPr>
      </p:pic>
      <p:pic>
        <p:nvPicPr>
          <p:cNvPr id="294" name="Picture 11" descr="Profile photo for Ricardo Margarido"/>
          <p:cNvPicPr/>
          <p:nvPr/>
        </p:nvPicPr>
        <p:blipFill>
          <a:blip r:embed="rId3"/>
          <a:stretch/>
        </p:blipFill>
        <p:spPr>
          <a:xfrm>
            <a:off x="1260000" y="5285160"/>
            <a:ext cx="916200" cy="9205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95" name="TextBox 20"/>
          <p:cNvSpPr/>
          <p:nvPr/>
        </p:nvSpPr>
        <p:spPr>
          <a:xfrm>
            <a:off x="2361600" y="5284800"/>
            <a:ext cx="41500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Kudos to my colleague </a:t>
            </a: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Ricardo Margarido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for providing valuable feedback for this presentation.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Timeseries classification example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1" name="TextBox 3"/>
          <p:cNvSpPr/>
          <p:nvPr/>
        </p:nvSpPr>
        <p:spPr>
          <a:xfrm>
            <a:off x="180000" y="5537520"/>
            <a:ext cx="4759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Inference: (batch_size, seq_len) -&gt; (batch_size, 2)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180000" y="1440000"/>
            <a:ext cx="11699280" cy="389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Training loop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14" name="Picture 3" descr="A computer screen with text&#10;&#10;Description automatically generated"/>
          <p:cNvPicPr/>
          <p:nvPr/>
        </p:nvPicPr>
        <p:blipFill>
          <a:blip r:embed="rId1"/>
          <a:stretch/>
        </p:blipFill>
        <p:spPr>
          <a:xfrm>
            <a:off x="430920" y="2019960"/>
            <a:ext cx="6861240" cy="1196640"/>
          </a:xfrm>
          <a:prstGeom prst="rect">
            <a:avLst/>
          </a:prstGeom>
          <a:ln w="0">
            <a:noFill/>
          </a:ln>
        </p:spPr>
      </p:pic>
      <p:pic>
        <p:nvPicPr>
          <p:cNvPr id="415" name="Picture 6" descr="A screen shot of a computer code&#10;&#10;Description automatically generated"/>
          <p:cNvPicPr/>
          <p:nvPr/>
        </p:nvPicPr>
        <p:blipFill>
          <a:blip r:embed="rId2"/>
          <a:stretch/>
        </p:blipFill>
        <p:spPr>
          <a:xfrm>
            <a:off x="430920" y="3721320"/>
            <a:ext cx="10450440" cy="241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Training Results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330120" y="1798200"/>
            <a:ext cx="5609160" cy="4239000"/>
          </a:xfrm>
          <a:prstGeom prst="rect">
            <a:avLst/>
          </a:prstGeom>
          <a:ln w="0">
            <a:noFill/>
          </a:ln>
        </p:spPr>
      </p:pic>
      <p:pic>
        <p:nvPicPr>
          <p:cNvPr id="418" name="" descr=""/>
          <p:cNvPicPr/>
          <p:nvPr/>
        </p:nvPicPr>
        <p:blipFill>
          <a:blip r:embed="rId2"/>
          <a:stretch/>
        </p:blipFill>
        <p:spPr>
          <a:xfrm>
            <a:off x="6010920" y="1765440"/>
            <a:ext cx="5961600" cy="438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851940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Are transformers necessary for this example?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839880" y="2505240"/>
            <a:ext cx="7380000" cy="368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Probably not necessary for this example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</a:rPr>
              <a:t>Pooling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~ No “memory”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</a:rPr>
              <a:t>CNN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~ finite length memory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</a:rPr>
              <a:t>RNN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~ exponentially decaying memory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</a:rPr>
              <a:t>LSTM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~ double exponentially decaying memory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</a:rPr>
              <a:t>Transformers 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~ "infinite" memory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3440" cy="2850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Calibri Light"/>
              </a:rPr>
              <a:t>Decoder Models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3440" cy="149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8b8b8b"/>
                </a:solidFill>
                <a:latin typeface="Calibri"/>
              </a:rPr>
              <a:t>How to generate a sequence with transformer decoder models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23880" y="1796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Problem: How to predict the next step in a sequence?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4" name="Rectangle 3"/>
          <p:cNvSpPr/>
          <p:nvPr/>
        </p:nvSpPr>
        <p:spPr>
          <a:xfrm>
            <a:off x="4465080" y="2829600"/>
            <a:ext cx="1892520" cy="2053080"/>
          </a:xfrm>
          <a:prstGeom prst="rect">
            <a:avLst/>
          </a:prstGeom>
          <a:solidFill>
            <a:srgbClr val="92d05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TextBox 5"/>
          <p:cNvSpPr/>
          <p:nvPr/>
        </p:nvSpPr>
        <p:spPr>
          <a:xfrm>
            <a:off x="4547160" y="2990160"/>
            <a:ext cx="106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Encoder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6" name="Straight Arrow Connector 11"/>
          <p:cNvSpPr/>
          <p:nvPr/>
        </p:nvSpPr>
        <p:spPr>
          <a:xfrm flipV="1">
            <a:off x="5346720" y="2492280"/>
            <a:ext cx="360" cy="2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Straight Arrow Connector 13"/>
          <p:cNvSpPr/>
          <p:nvPr/>
        </p:nvSpPr>
        <p:spPr>
          <a:xfrm flipV="1">
            <a:off x="2294640" y="4776120"/>
            <a:ext cx="26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28" name="Group 34"/>
          <p:cNvGrpSpPr/>
          <p:nvPr/>
        </p:nvGrpSpPr>
        <p:grpSpPr>
          <a:xfrm>
            <a:off x="4584240" y="1729800"/>
            <a:ext cx="1521720" cy="735120"/>
            <a:chOff x="4584240" y="1729800"/>
            <a:chExt cx="1521720" cy="735120"/>
          </a:xfrm>
        </p:grpSpPr>
        <p:sp>
          <p:nvSpPr>
            <p:cNvPr id="429" name="Rectangle 17"/>
            <p:cNvSpPr/>
            <p:nvPr/>
          </p:nvSpPr>
          <p:spPr>
            <a:xfrm>
              <a:off x="4584240" y="1729800"/>
              <a:ext cx="1521720" cy="7351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0" name="TextBox 19"/>
            <p:cNvSpPr/>
            <p:nvPr/>
          </p:nvSpPr>
          <p:spPr>
            <a:xfrm>
              <a:off x="4909680" y="1894680"/>
              <a:ext cx="9205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Pooling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431" name="Straight Arrow Connector 21"/>
          <p:cNvSpPr/>
          <p:nvPr/>
        </p:nvSpPr>
        <p:spPr>
          <a:xfrm flipV="1">
            <a:off x="6204600" y="2046240"/>
            <a:ext cx="48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32" name="Group 35"/>
          <p:cNvGrpSpPr/>
          <p:nvPr/>
        </p:nvGrpSpPr>
        <p:grpSpPr>
          <a:xfrm>
            <a:off x="6755040" y="1688760"/>
            <a:ext cx="1760760" cy="747360"/>
            <a:chOff x="6755040" y="1688760"/>
            <a:chExt cx="1760760" cy="747360"/>
          </a:xfrm>
        </p:grpSpPr>
        <p:sp>
          <p:nvSpPr>
            <p:cNvPr id="433" name="Rectangle 23"/>
            <p:cNvSpPr/>
            <p:nvPr/>
          </p:nvSpPr>
          <p:spPr>
            <a:xfrm>
              <a:off x="6755040" y="1688760"/>
              <a:ext cx="1760760" cy="74736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4" name="TextBox 25"/>
            <p:cNvSpPr/>
            <p:nvPr/>
          </p:nvSpPr>
          <p:spPr>
            <a:xfrm>
              <a:off x="7224480" y="1861920"/>
              <a:ext cx="8175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Dense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435" name="Straight Arrow Connector 27"/>
          <p:cNvSpPr/>
          <p:nvPr/>
        </p:nvSpPr>
        <p:spPr>
          <a:xfrm>
            <a:off x="8648640" y="2072880"/>
            <a:ext cx="42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Rectangle: Rounded Corners 31"/>
          <p:cNvSpPr/>
          <p:nvPr/>
        </p:nvSpPr>
        <p:spPr>
          <a:xfrm>
            <a:off x="2640240" y="4522680"/>
            <a:ext cx="1389960" cy="5126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Pre-processing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7" name="Straight Arrow Connector 33"/>
          <p:cNvSpPr/>
          <p:nvPr/>
        </p:nvSpPr>
        <p:spPr>
          <a:xfrm flipV="1">
            <a:off x="4115160" y="4755240"/>
            <a:ext cx="261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TextBox 36"/>
          <p:cNvSpPr/>
          <p:nvPr/>
        </p:nvSpPr>
        <p:spPr>
          <a:xfrm>
            <a:off x="819720" y="3859560"/>
            <a:ext cx="13942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"to be 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"to be o"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"to be or"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"to be or 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"to be or n"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"to be or no"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9" name="TextBox 37"/>
          <p:cNvSpPr/>
          <p:nvPr/>
        </p:nvSpPr>
        <p:spPr>
          <a:xfrm>
            <a:off x="9144000" y="1194480"/>
            <a:ext cx="110160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"o"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"r"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 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"n"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"o"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"t"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0" name="TextBox 38"/>
          <p:cNvSpPr/>
          <p:nvPr/>
        </p:nvSpPr>
        <p:spPr>
          <a:xfrm>
            <a:off x="2562120" y="5614200"/>
            <a:ext cx="5644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 can predict 1 or more steps ahead using the encoder.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approach requires a lot of repetition.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Is there a better way?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23880" y="1796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Problem: How to predict the next step in a sequence?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42" name="Rectangle 3"/>
          <p:cNvSpPr/>
          <p:nvPr/>
        </p:nvSpPr>
        <p:spPr>
          <a:xfrm>
            <a:off x="5185080" y="2904840"/>
            <a:ext cx="1892520" cy="2053080"/>
          </a:xfrm>
          <a:prstGeom prst="rect">
            <a:avLst/>
          </a:prstGeom>
          <a:solidFill>
            <a:srgbClr val="ffc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TextBox 5"/>
          <p:cNvSpPr/>
          <p:nvPr/>
        </p:nvSpPr>
        <p:spPr>
          <a:xfrm>
            <a:off x="5250960" y="2983320"/>
            <a:ext cx="106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Decoder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4" name="Straight Arrow Connector 11"/>
          <p:cNvSpPr/>
          <p:nvPr/>
        </p:nvSpPr>
        <p:spPr>
          <a:xfrm flipV="1">
            <a:off x="6066720" y="2567520"/>
            <a:ext cx="360" cy="2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Straight Arrow Connector 13"/>
          <p:cNvSpPr/>
          <p:nvPr/>
        </p:nvSpPr>
        <p:spPr>
          <a:xfrm flipV="1">
            <a:off x="3014640" y="4851360"/>
            <a:ext cx="26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46" name="Group 35"/>
          <p:cNvGrpSpPr/>
          <p:nvPr/>
        </p:nvGrpSpPr>
        <p:grpSpPr>
          <a:xfrm>
            <a:off x="5205600" y="1751760"/>
            <a:ext cx="1760760" cy="747360"/>
            <a:chOff x="5205600" y="1751760"/>
            <a:chExt cx="1760760" cy="747360"/>
          </a:xfrm>
        </p:grpSpPr>
        <p:sp>
          <p:nvSpPr>
            <p:cNvPr id="447" name="Rectangle 23"/>
            <p:cNvSpPr/>
            <p:nvPr/>
          </p:nvSpPr>
          <p:spPr>
            <a:xfrm>
              <a:off x="5205600" y="1751760"/>
              <a:ext cx="1760760" cy="74736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8" name="TextBox 25"/>
            <p:cNvSpPr/>
            <p:nvPr/>
          </p:nvSpPr>
          <p:spPr>
            <a:xfrm>
              <a:off x="5675040" y="1924560"/>
              <a:ext cx="8175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Dense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449" name="Straight Arrow Connector 27"/>
          <p:cNvSpPr/>
          <p:nvPr/>
        </p:nvSpPr>
        <p:spPr>
          <a:xfrm>
            <a:off x="7078680" y="2127600"/>
            <a:ext cx="42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Rectangle: Rounded Corners 31"/>
          <p:cNvSpPr/>
          <p:nvPr/>
        </p:nvSpPr>
        <p:spPr>
          <a:xfrm>
            <a:off x="3360240" y="4597920"/>
            <a:ext cx="1389960" cy="5126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Pre-processing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1" name="Straight Arrow Connector 33"/>
          <p:cNvSpPr/>
          <p:nvPr/>
        </p:nvSpPr>
        <p:spPr>
          <a:xfrm flipV="1">
            <a:off x="4835160" y="4830480"/>
            <a:ext cx="261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TextBox 36"/>
          <p:cNvSpPr/>
          <p:nvPr/>
        </p:nvSpPr>
        <p:spPr>
          <a:xfrm>
            <a:off x="540000" y="4672080"/>
            <a:ext cx="2519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"&lt;s&gt;to be or not to be..."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3" name="TextBox 37"/>
          <p:cNvSpPr/>
          <p:nvPr/>
        </p:nvSpPr>
        <p:spPr>
          <a:xfrm>
            <a:off x="7536960" y="1920600"/>
            <a:ext cx="2362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"to be or not to be…."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4" name="TextBox 38"/>
          <p:cNvSpPr/>
          <p:nvPr/>
        </p:nvSpPr>
        <p:spPr>
          <a:xfrm>
            <a:off x="2562120" y="5614200"/>
            <a:ext cx="5644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decoder can learn all progression at the same time using masks.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5" name="TextBox 4"/>
          <p:cNvSpPr/>
          <p:nvPr/>
        </p:nvSpPr>
        <p:spPr>
          <a:xfrm>
            <a:off x="540000" y="1611720"/>
            <a:ext cx="26992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"&lt;s&gt;t</a:t>
            </a:r>
            <a:r>
              <a:rPr b="0" lang="en-GB" sz="1800" spc="-1" strike="sngStrike">
                <a:solidFill>
                  <a:srgbClr val="ff0000"/>
                </a:solidFill>
                <a:latin typeface="Calibri"/>
                <a:ea typeface="DejaVu Sans"/>
              </a:rPr>
              <a:t>o be or not to be...</a:t>
            </a: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</a:t>
            </a:r>
            <a:br>
              <a:rPr sz="1800"/>
            </a:b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"&lt;s&gt;to</a:t>
            </a:r>
            <a:r>
              <a:rPr b="0" lang="en-GB" sz="1800" spc="-1" strike="sngStrike">
                <a:solidFill>
                  <a:srgbClr val="ff0000"/>
                </a:solidFill>
                <a:latin typeface="Calibri"/>
                <a:ea typeface="DejaVu Sans"/>
              </a:rPr>
              <a:t> be or not to be...</a:t>
            </a: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</a:t>
            </a:r>
            <a:br>
              <a:rPr sz="1800"/>
            </a:b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"&lt;s&gt;to </a:t>
            </a:r>
            <a:r>
              <a:rPr b="0" lang="en-GB" sz="1800" spc="-1" strike="sngStrike">
                <a:solidFill>
                  <a:srgbClr val="ff0000"/>
                </a:solidFill>
                <a:latin typeface="Calibri"/>
                <a:ea typeface="DejaVu Sans"/>
              </a:rPr>
              <a:t>be or not to be...</a:t>
            </a: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</a:t>
            </a:r>
            <a:br>
              <a:rPr sz="1800"/>
            </a:b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"&lt;s&gt;to b</a:t>
            </a:r>
            <a:r>
              <a:rPr b="0" lang="en-GB" sz="1800" spc="-1" strike="sngStrike">
                <a:solidFill>
                  <a:srgbClr val="ff0000"/>
                </a:solidFill>
                <a:latin typeface="Calibri"/>
                <a:ea typeface="DejaVu Sans"/>
              </a:rPr>
              <a:t>e or not to be...</a:t>
            </a: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</a:t>
            </a:r>
            <a:br>
              <a:rPr sz="1800"/>
            </a:b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---</a:t>
            </a:r>
            <a:br>
              <a:rPr sz="1800"/>
            </a:b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"&lt;s&gt;to be or not to be.</a:t>
            </a:r>
            <a:r>
              <a:rPr b="0" lang="en-GB" sz="1800" spc="-1" strike="sngStrike">
                <a:solidFill>
                  <a:srgbClr val="ff0000"/>
                </a:solidFill>
                <a:latin typeface="Calibri"/>
                <a:ea typeface="DejaVu Sans"/>
              </a:rPr>
              <a:t>..</a:t>
            </a: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</a:t>
            </a:r>
            <a:br>
              <a:rPr sz="1800"/>
            </a:b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"&lt;s&gt;to be or not to be..</a:t>
            </a:r>
            <a:r>
              <a:rPr b="0" lang="en-GB" sz="1800" spc="-1" strike="sngStrike">
                <a:solidFill>
                  <a:srgbClr val="ff0000"/>
                </a:solidFill>
                <a:latin typeface="Calibri"/>
                <a:ea typeface="DejaVu Sans"/>
              </a:rPr>
              <a:t>.</a:t>
            </a: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</a:t>
            </a:r>
            <a:br>
              <a:rPr sz="1800"/>
            </a:b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"&lt;s&gt;to be or not to be..."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6" name="TextBox 6"/>
          <p:cNvSpPr/>
          <p:nvPr/>
        </p:nvSpPr>
        <p:spPr>
          <a:xfrm>
            <a:off x="662040" y="3944160"/>
            <a:ext cx="149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target mask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7" name="TextBox 7"/>
          <p:cNvSpPr/>
          <p:nvPr/>
        </p:nvSpPr>
        <p:spPr>
          <a:xfrm>
            <a:off x="639720" y="5036040"/>
            <a:ext cx="799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4000"/>
                </a:solidFill>
                <a:latin typeface="Calibri"/>
                <a:ea typeface="DejaVu Sans"/>
              </a:rPr>
              <a:t>target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8" name="TextBox 8"/>
          <p:cNvSpPr/>
          <p:nvPr/>
        </p:nvSpPr>
        <p:spPr>
          <a:xfrm>
            <a:off x="7560000" y="2315880"/>
            <a:ext cx="149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4000"/>
                </a:solidFill>
                <a:latin typeface="Calibri"/>
                <a:ea typeface="DejaVu Sans"/>
              </a:rPr>
              <a:t>shifted target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9" name="TextBox 2"/>
          <p:cNvSpPr/>
          <p:nvPr/>
        </p:nvSpPr>
        <p:spPr>
          <a:xfrm>
            <a:off x="7862040" y="4651200"/>
            <a:ext cx="838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0" name="Straight Arrow Connector 9"/>
          <p:cNvSpPr/>
          <p:nvPr/>
        </p:nvSpPr>
        <p:spPr>
          <a:xfrm flipH="1">
            <a:off x="7166880" y="4837320"/>
            <a:ext cx="67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TextBox 10"/>
          <p:cNvSpPr/>
          <p:nvPr/>
        </p:nvSpPr>
        <p:spPr>
          <a:xfrm>
            <a:off x="7869240" y="4860000"/>
            <a:ext cx="167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4000"/>
                </a:solidFill>
                <a:latin typeface="Calibri"/>
                <a:ea typeface="DejaVu Sans"/>
              </a:rPr>
              <a:t>memory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2" name="Straight Arrow Connector 30"/>
          <p:cNvSpPr/>
          <p:nvPr/>
        </p:nvSpPr>
        <p:spPr>
          <a:xfrm flipV="1">
            <a:off x="3240000" y="3493440"/>
            <a:ext cx="1799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"/>
          <p:cNvSpPr/>
          <p:nvPr/>
        </p:nvSpPr>
        <p:spPr>
          <a:xfrm>
            <a:off x="7740000" y="4201560"/>
            <a:ext cx="15987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4000"/>
                </a:solidFill>
                <a:latin typeface="Arial"/>
                <a:ea typeface="DejaVu Sans"/>
              </a:rPr>
              <a:t>padding mask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4" name="Straight Arrow Connector 34"/>
          <p:cNvSpPr/>
          <p:nvPr/>
        </p:nvSpPr>
        <p:spPr>
          <a:xfrm flipH="1">
            <a:off x="7199280" y="4035240"/>
            <a:ext cx="539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TextBox 29"/>
          <p:cNvSpPr/>
          <p:nvPr/>
        </p:nvSpPr>
        <p:spPr>
          <a:xfrm>
            <a:off x="7672320" y="3850560"/>
            <a:ext cx="2226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4000"/>
                </a:solidFill>
                <a:latin typeface="Calibri"/>
                <a:ea typeface="DejaVu Sans"/>
              </a:rPr>
              <a:t>"to be or not to be.</a:t>
            </a:r>
            <a:r>
              <a:rPr b="0" lang="en-GB" sz="1800" spc="-1" strike="sngStrike">
                <a:solidFill>
                  <a:srgbClr val="ff4000"/>
                </a:solidFill>
                <a:latin typeface="Calibri"/>
                <a:ea typeface="DejaVu Sans"/>
              </a:rPr>
              <a:t>..</a:t>
            </a:r>
            <a:r>
              <a:rPr b="0" lang="en-GB" sz="1800" spc="-1" strike="noStrike">
                <a:solidFill>
                  <a:srgbClr val="ff4000"/>
                </a:solidFill>
                <a:latin typeface="Calibri"/>
                <a:ea typeface="DejaVu Sans"/>
              </a:rPr>
              <a:t>"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Decoder Data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839880" y="1685160"/>
            <a:ext cx="6020640" cy="81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</a:rPr>
              <a:t>Dataset – Collected works of Shakespeare*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839880" y="2505240"/>
            <a:ext cx="5155560" cy="368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Blood and destruction shall be so in use 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And dreadful objects so familiar 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That mothers shall but smile when they behold 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Their infants quarter'd with the hands of war 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All pity choked with custom of fell deeds 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And Caesar's spirit ranging for revenge 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With Ate by his side come hot from hell 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Shall in these confines with a monarch's voice 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Cry "Havoc!" and let slip the dogs of war 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That this foul deed shall smell above the earth 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With carrion men groaning for burial.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469" name="TextBox 4"/>
          <p:cNvSpPr/>
          <p:nvPr/>
        </p:nvSpPr>
        <p:spPr>
          <a:xfrm>
            <a:off x="6861960" y="2628000"/>
            <a:ext cx="393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Predict the next characters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0" name="Text Placeholder 2"/>
          <p:cNvSpPr/>
          <p:nvPr/>
        </p:nvSpPr>
        <p:spPr>
          <a:xfrm>
            <a:off x="6861600" y="2097000"/>
            <a:ext cx="192636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Problem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6287760" y="6082920"/>
            <a:ext cx="577152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*ocw.mit.edu/ans7870/6/6.006/s08/lecturenotes/files/t8.shakespeare.txt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Decoder example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3" name="TextBox 3"/>
          <p:cNvSpPr/>
          <p:nvPr/>
        </p:nvSpPr>
        <p:spPr>
          <a:xfrm>
            <a:off x="263520" y="1367640"/>
            <a:ext cx="3400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Dataset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74" name="Picture 5" descr="A screen shot of a computer code&#10;&#10;Description automatically generated"/>
          <p:cNvPicPr/>
          <p:nvPr/>
        </p:nvPicPr>
        <p:blipFill>
          <a:blip r:embed="rId1"/>
          <a:stretch/>
        </p:blipFill>
        <p:spPr>
          <a:xfrm>
            <a:off x="263520" y="1828440"/>
            <a:ext cx="11666880" cy="1452240"/>
          </a:xfrm>
          <a:prstGeom prst="rect">
            <a:avLst/>
          </a:prstGeom>
          <a:ln w="0">
            <a:noFill/>
          </a:ln>
        </p:spPr>
      </p:pic>
      <p:sp>
        <p:nvSpPr>
          <p:cNvPr id="475" name="TextBox 5"/>
          <p:cNvSpPr/>
          <p:nvPr/>
        </p:nvSpPr>
        <p:spPr>
          <a:xfrm>
            <a:off x="263520" y="3431160"/>
            <a:ext cx="5344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Output shape: (1, max_length), (1, max_length)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latin typeface="Arial"/>
              </a:rPr>
              <a:t>Decoder Model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588960" y="1435680"/>
            <a:ext cx="9310320" cy="525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3680" y="3367440"/>
            <a:ext cx="10513440" cy="100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What are Transformers?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3680" y="4536000"/>
            <a:ext cx="10513440" cy="149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latin typeface="Arial"/>
              </a:rPr>
              <a:t>Decoder Training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571320" y="4140000"/>
            <a:ext cx="11015640" cy="2204280"/>
          </a:xfrm>
          <a:prstGeom prst="rect">
            <a:avLst/>
          </a:prstGeom>
          <a:ln w="0">
            <a:noFill/>
          </a:ln>
        </p:spPr>
      </p:pic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588240" y="1440000"/>
            <a:ext cx="10931400" cy="23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Decoder Results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82" name="Picture 3" descr="A graph with blue lines and numbers&#10;&#10;Description automatically generated"/>
          <p:cNvPicPr/>
          <p:nvPr/>
        </p:nvPicPr>
        <p:blipFill>
          <a:blip r:embed="rId1"/>
          <a:stretch/>
        </p:blipFill>
        <p:spPr>
          <a:xfrm>
            <a:off x="61920" y="1522800"/>
            <a:ext cx="5970240" cy="4781880"/>
          </a:xfrm>
          <a:prstGeom prst="rect">
            <a:avLst/>
          </a:prstGeom>
          <a:ln w="0">
            <a:noFill/>
          </a:ln>
        </p:spPr>
      </p:pic>
      <p:pic>
        <p:nvPicPr>
          <p:cNvPr id="483" name="Picture 4" descr=""/>
          <p:cNvPicPr/>
          <p:nvPr/>
        </p:nvPicPr>
        <p:blipFill>
          <a:blip r:embed="rId2"/>
          <a:stretch/>
        </p:blipFill>
        <p:spPr>
          <a:xfrm>
            <a:off x="6034320" y="1540080"/>
            <a:ext cx="6027840" cy="474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Training 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85" name="TextBox 2"/>
          <p:cNvSpPr/>
          <p:nvPr/>
        </p:nvSpPr>
        <p:spPr>
          <a:xfrm>
            <a:off x="543600" y="1326240"/>
            <a:ext cx="262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Iteration 0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6" name="TextBox 3"/>
          <p:cNvSpPr/>
          <p:nvPr/>
        </p:nvSpPr>
        <p:spPr>
          <a:xfrm>
            <a:off x="4185000" y="1602360"/>
            <a:ext cx="67446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"tksksks?&amp;&amp;&amp;&amp;vvvvvvvvvvvvvvvvvvvvvvvvcf"</a:t>
            </a:r>
            <a:br>
              <a:rPr sz="1800"/>
            </a:b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"</a:t>
            </a: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Calibri"/>
              </a:rPr>
              <a:t>tks?&amp;&amp;&amp;zvvvvvvvvvvvvvvvvvvvvvvvcf"</a:t>
            </a:r>
            <a:br>
              <a:rPr sz="1800"/>
            </a:b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Calibri"/>
              </a:rPr>
              <a:t>"fff"</a:t>
            </a:r>
            <a:br>
              <a:rPr sz="1800"/>
            </a:b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Calibri"/>
              </a:rPr>
              <a:t>"-z&amp;&amp;&amp;&amp;&amp;&amp;&amp;&amp;&amp;&amp;&amp;&amp;&amp;&amp;&amp;&amp;&amp;&amp;vp:&amp;&amp;vp:&amp;&amp;&amp;vvvvvvvvvvvvvvvvvvcf"</a:t>
            </a:r>
            <a:br>
              <a:rPr sz="1800"/>
            </a:b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Calibri"/>
              </a:rPr>
              <a:t>"ksks?vvvvvvvvvvcf"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7" name="TextBox 4"/>
          <p:cNvSpPr/>
          <p:nvPr/>
        </p:nvSpPr>
        <p:spPr>
          <a:xfrm>
            <a:off x="543600" y="1602360"/>
            <a:ext cx="370476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to be or not 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"a horse! a horse! 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"i 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""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"welcome to data science festival! "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8" name="TextBox 6"/>
          <p:cNvSpPr/>
          <p:nvPr/>
        </p:nvSpPr>
        <p:spPr>
          <a:xfrm>
            <a:off x="531360" y="3171600"/>
            <a:ext cx="370476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Iteration 17500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to be or not 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"a horse! a horse! 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"i 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""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"welcome to data science festival! "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9" name="TextBox 7"/>
          <p:cNvSpPr/>
          <p:nvPr/>
        </p:nvSpPr>
        <p:spPr>
          <a:xfrm>
            <a:off x="4201200" y="3447360"/>
            <a:ext cx="72720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"</a:t>
            </a: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Calibri"/>
              </a:rPr>
              <a:t>the the the the the the the t the t the t t t t t the t the t "</a:t>
            </a:r>
            <a:br>
              <a:rPr sz="1800"/>
            </a:b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Calibri"/>
              </a:rPr>
              <a:t>"the the the the t the t t the t the t the t the t the t t"</a:t>
            </a:r>
            <a:br>
              <a:rPr sz="1800"/>
            </a:b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Calibri"/>
              </a:rPr>
              <a:t>"the the the the the the the the the the the t t the t the t the t the t t"</a:t>
            </a:r>
            <a:br>
              <a:rPr sz="1800"/>
            </a:b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Calibri"/>
              </a:rPr>
              <a:t>"the the the the the the the the the the t t the t the t the t the t the t t"</a:t>
            </a:r>
            <a:br>
              <a:rPr sz="1800"/>
            </a:br>
            <a:r>
              <a:rPr b="0" lang="en-GB" sz="1800" spc="-1" strike="noStrike">
                <a:solidFill>
                  <a:srgbClr val="0070c0"/>
                </a:solidFill>
                <a:latin typeface="Calibri"/>
                <a:ea typeface="Calibri"/>
              </a:rPr>
              <a:t>"t t the t the t the t the t t t t t the t"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0" name="TextBox 9"/>
          <p:cNvSpPr/>
          <p:nvPr/>
        </p:nvSpPr>
        <p:spPr>
          <a:xfrm>
            <a:off x="531360" y="5321520"/>
            <a:ext cx="434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Is this model underfitted or overfitted?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1" name="TextBox 10"/>
          <p:cNvSpPr/>
          <p:nvPr/>
        </p:nvSpPr>
        <p:spPr>
          <a:xfrm>
            <a:off x="531360" y="5717160"/>
            <a:ext cx="9547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Training a slightly larger model with larger dimension and more layers gives a similar result.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Language models needs to be quite large and be trained on a lot of data to produce realistic text, hence large pre-trained model are often preferable for NLP tasks.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3440" cy="2850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Calibri Light"/>
              </a:rPr>
              <a:t>Decoder Models for Timeseries Prediction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3440" cy="149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Timeseries Prediction Data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1"/>
          <a:stretch/>
        </p:blipFill>
        <p:spPr>
          <a:xfrm>
            <a:off x="720000" y="1440000"/>
            <a:ext cx="5038560" cy="5083920"/>
          </a:xfrm>
          <a:prstGeom prst="rect">
            <a:avLst/>
          </a:prstGeom>
          <a:ln w="0">
            <a:noFill/>
          </a:ln>
        </p:spPr>
      </p:pic>
      <p:sp>
        <p:nvSpPr>
          <p:cNvPr id="496" name=""/>
          <p:cNvSpPr/>
          <p:nvPr/>
        </p:nvSpPr>
        <p:spPr>
          <a:xfrm>
            <a:off x="6480000" y="1433880"/>
            <a:ext cx="503856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Monthly data of max and min temperature from Heathrow. Recorded by Metropolitan Office* since 1948.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 we predict the temperature 3 months in the future?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Input: Month, last 24 months of tmax and tmin.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Output: tmax and tmin in 3 months.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5940000" y="6551640"/>
            <a:ext cx="611856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*https://www.metoffice.gov.uk/pub/data/weather/uk/climate/stationdata/heathrowdata.txt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623880" y="1796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Problem: How to predict the next step in a sequence?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99" name="Rectangle 1"/>
          <p:cNvSpPr/>
          <p:nvPr/>
        </p:nvSpPr>
        <p:spPr>
          <a:xfrm>
            <a:off x="6017760" y="3177000"/>
            <a:ext cx="1892520" cy="2053080"/>
          </a:xfrm>
          <a:prstGeom prst="rect">
            <a:avLst/>
          </a:prstGeom>
          <a:solidFill>
            <a:srgbClr val="ffc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TextBox 1"/>
          <p:cNvSpPr/>
          <p:nvPr/>
        </p:nvSpPr>
        <p:spPr>
          <a:xfrm>
            <a:off x="6083640" y="3255480"/>
            <a:ext cx="106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Decoder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1" name="Straight Arrow Connector 1"/>
          <p:cNvSpPr/>
          <p:nvPr/>
        </p:nvSpPr>
        <p:spPr>
          <a:xfrm flipV="1">
            <a:off x="6899400" y="2839680"/>
            <a:ext cx="360" cy="2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Straight Arrow Connector 2"/>
          <p:cNvSpPr/>
          <p:nvPr/>
        </p:nvSpPr>
        <p:spPr>
          <a:xfrm flipV="1">
            <a:off x="3082320" y="5024160"/>
            <a:ext cx="26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03" name="Group 1"/>
          <p:cNvGrpSpPr/>
          <p:nvPr/>
        </p:nvGrpSpPr>
        <p:grpSpPr>
          <a:xfrm>
            <a:off x="6038280" y="2023920"/>
            <a:ext cx="1760760" cy="747360"/>
            <a:chOff x="6038280" y="2023920"/>
            <a:chExt cx="1760760" cy="747360"/>
          </a:xfrm>
        </p:grpSpPr>
        <p:sp>
          <p:nvSpPr>
            <p:cNvPr id="504" name="Rectangle 2"/>
            <p:cNvSpPr/>
            <p:nvPr/>
          </p:nvSpPr>
          <p:spPr>
            <a:xfrm>
              <a:off x="6038280" y="2023920"/>
              <a:ext cx="1760760" cy="74736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5" name="TextBox 22"/>
            <p:cNvSpPr/>
            <p:nvPr/>
          </p:nvSpPr>
          <p:spPr>
            <a:xfrm>
              <a:off x="6507720" y="2196720"/>
              <a:ext cx="8175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Dense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506" name="Straight Arrow Connector 3"/>
          <p:cNvSpPr/>
          <p:nvPr/>
        </p:nvSpPr>
        <p:spPr>
          <a:xfrm>
            <a:off x="7911360" y="2399760"/>
            <a:ext cx="42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Rectangle: Rounded Corners 1"/>
          <p:cNvSpPr/>
          <p:nvPr/>
        </p:nvSpPr>
        <p:spPr>
          <a:xfrm>
            <a:off x="3442320" y="4690080"/>
            <a:ext cx="1870200" cy="69588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Conv1d + Pos. encoding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8" name="Straight Arrow Connector 4"/>
          <p:cNvSpPr/>
          <p:nvPr/>
        </p:nvSpPr>
        <p:spPr>
          <a:xfrm flipV="1">
            <a:off x="5400000" y="5157720"/>
            <a:ext cx="529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TextBox 23"/>
          <p:cNvSpPr/>
          <p:nvPr/>
        </p:nvSpPr>
        <p:spPr>
          <a:xfrm>
            <a:off x="1440000" y="4487400"/>
            <a:ext cx="2000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month[t-24:t+N]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tmax[t-24:t+N]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tmin[t-24:t+N]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0" name="TextBox 28"/>
          <p:cNvSpPr/>
          <p:nvPr/>
        </p:nvSpPr>
        <p:spPr>
          <a:xfrm>
            <a:off x="8694720" y="4923360"/>
            <a:ext cx="838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1" name="Straight Arrow Connector 6"/>
          <p:cNvSpPr/>
          <p:nvPr/>
        </p:nvSpPr>
        <p:spPr>
          <a:xfrm flipH="1">
            <a:off x="7999560" y="5109480"/>
            <a:ext cx="67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"/>
          <p:cNvSpPr/>
          <p:nvPr/>
        </p:nvSpPr>
        <p:spPr>
          <a:xfrm>
            <a:off x="1260000" y="2174400"/>
            <a:ext cx="1953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month[t+3:t+3+N]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3" name="TextBox 34"/>
          <p:cNvSpPr/>
          <p:nvPr/>
        </p:nvSpPr>
        <p:spPr>
          <a:xfrm>
            <a:off x="8572680" y="2048400"/>
            <a:ext cx="2046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tmax[t+3:t+3+N],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tmin[t+3:t+3+N]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4" name="Straight Arrow Connector 10"/>
          <p:cNvSpPr/>
          <p:nvPr/>
        </p:nvSpPr>
        <p:spPr>
          <a:xfrm>
            <a:off x="5421240" y="2367000"/>
            <a:ext cx="42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Rectangle: Rounded Corners 2"/>
          <p:cNvSpPr/>
          <p:nvPr/>
        </p:nvSpPr>
        <p:spPr>
          <a:xfrm>
            <a:off x="4252680" y="2147400"/>
            <a:ext cx="1078920" cy="53892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Onehot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6" name="Straight Arrow Connector 15"/>
          <p:cNvSpPr/>
          <p:nvPr/>
        </p:nvSpPr>
        <p:spPr>
          <a:xfrm flipV="1">
            <a:off x="3214080" y="2361600"/>
            <a:ext cx="94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"/>
          <p:cNvSpPr/>
          <p:nvPr/>
        </p:nvSpPr>
        <p:spPr>
          <a:xfrm>
            <a:off x="1685880" y="3613680"/>
            <a:ext cx="13734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  <a:ea typeface="DejaVu Sans"/>
              </a:rPr>
              <a:t>target mask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8" name="Straight Arrow Connector 35"/>
          <p:cNvSpPr/>
          <p:nvPr/>
        </p:nvSpPr>
        <p:spPr>
          <a:xfrm flipV="1">
            <a:off x="3060000" y="3778200"/>
            <a:ext cx="2869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"/>
          <p:cNvSpPr/>
          <p:nvPr/>
        </p:nvSpPr>
        <p:spPr>
          <a:xfrm>
            <a:off x="8714880" y="5287320"/>
            <a:ext cx="10044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  <a:ea typeface="DejaVu Sans"/>
              </a:rPr>
              <a:t>memory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latin typeface="Arial"/>
              </a:rPr>
              <a:t>Timeseries Prediction Data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720000" y="2332440"/>
            <a:ext cx="7580880" cy="144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Timeseries Prediction Model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23" name="" descr=""/>
          <p:cNvPicPr/>
          <p:nvPr/>
        </p:nvPicPr>
        <p:blipFill>
          <a:blip r:embed="rId1"/>
          <a:stretch/>
        </p:blipFill>
        <p:spPr>
          <a:xfrm>
            <a:off x="720000" y="1800000"/>
            <a:ext cx="10997640" cy="280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Timeseries Prediction Model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25" name="" descr=""/>
          <p:cNvPicPr/>
          <p:nvPr/>
        </p:nvPicPr>
        <p:blipFill>
          <a:blip r:embed="rId1"/>
          <a:stretch/>
        </p:blipFill>
        <p:spPr>
          <a:xfrm>
            <a:off x="555840" y="1431360"/>
            <a:ext cx="11155680" cy="430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latin typeface="Arial"/>
              </a:rPr>
              <a:t>Timeseries Prediction Model Training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27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11339640" cy="1575360"/>
          </a:xfrm>
          <a:prstGeom prst="rect">
            <a:avLst/>
          </a:prstGeom>
          <a:ln w="0">
            <a:noFill/>
          </a:ln>
        </p:spPr>
      </p:pic>
      <p:pic>
        <p:nvPicPr>
          <p:cNvPr id="528" name="" descr=""/>
          <p:cNvPicPr/>
          <p:nvPr/>
        </p:nvPicPr>
        <p:blipFill>
          <a:blip r:embed="rId2"/>
          <a:stretch/>
        </p:blipFill>
        <p:spPr>
          <a:xfrm>
            <a:off x="529200" y="3390480"/>
            <a:ext cx="9730440" cy="327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356760"/>
            <a:ext cx="687240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What are transformers?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147360" cy="434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Transformers is a deep-learning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sequence-to-sequence architecture.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Good for modelling sequences with long-range correlations (like NLP) and for transfer learning,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Earlier approaches are to use RNNs or LSTMs.</a:t>
            </a:r>
            <a:endParaRPr b="0" lang="en-GB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Famous architectures: BERT, T5, GPT.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00" name="Rectangle: Rounded Corners 4"/>
          <p:cNvSpPr/>
          <p:nvPr/>
        </p:nvSpPr>
        <p:spPr>
          <a:xfrm>
            <a:off x="9835920" y="1503360"/>
            <a:ext cx="1389960" cy="30294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vertOverflow="overflow" lIns="90000" rIns="90000" tIns="45000" bIns="4500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Decoder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1" name="Rectangle: Rounded Corners 5"/>
          <p:cNvSpPr/>
          <p:nvPr/>
        </p:nvSpPr>
        <p:spPr>
          <a:xfrm>
            <a:off x="7377120" y="2438280"/>
            <a:ext cx="1389960" cy="209016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Encoder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2" name="Rectangle: Rounded Corners 6"/>
          <p:cNvSpPr/>
          <p:nvPr/>
        </p:nvSpPr>
        <p:spPr>
          <a:xfrm>
            <a:off x="7409880" y="5622480"/>
            <a:ext cx="1233360" cy="5169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Embedding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03" name="Rectangle: Rounded Corners 7"/>
          <p:cNvSpPr/>
          <p:nvPr/>
        </p:nvSpPr>
        <p:spPr>
          <a:xfrm>
            <a:off x="9869040" y="5622480"/>
            <a:ext cx="1233360" cy="5169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Calibri"/>
              </a:rPr>
              <a:t>Embedding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04" name="Rectangle: Rounded Corners 8"/>
          <p:cNvSpPr/>
          <p:nvPr/>
        </p:nvSpPr>
        <p:spPr>
          <a:xfrm>
            <a:off x="7496280" y="3566880"/>
            <a:ext cx="1151280" cy="53316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Attention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5" name="Rectangle: Rounded Corners 9"/>
          <p:cNvSpPr/>
          <p:nvPr/>
        </p:nvSpPr>
        <p:spPr>
          <a:xfrm>
            <a:off x="9955440" y="3583440"/>
            <a:ext cx="1151280" cy="53316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Attention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6" name="Rectangle: Rounded Corners 10"/>
          <p:cNvSpPr/>
          <p:nvPr/>
        </p:nvSpPr>
        <p:spPr>
          <a:xfrm>
            <a:off x="9955440" y="2623680"/>
            <a:ext cx="1151280" cy="53316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Attention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7" name="Rectangle: Rounded Corners 11"/>
          <p:cNvSpPr/>
          <p:nvPr/>
        </p:nvSpPr>
        <p:spPr>
          <a:xfrm>
            <a:off x="7504560" y="2578320"/>
            <a:ext cx="1143000" cy="5911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Calibri"/>
              </a:rPr>
              <a:t>Dense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8" name="Rectangle: Rounded Corners 12"/>
          <p:cNvSpPr/>
          <p:nvPr/>
        </p:nvSpPr>
        <p:spPr>
          <a:xfrm>
            <a:off x="9963720" y="1626840"/>
            <a:ext cx="1143000" cy="5911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Calibri"/>
              </a:rPr>
              <a:t>Dense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9" name="Rectangle: Rounded Corners 13"/>
          <p:cNvSpPr/>
          <p:nvPr/>
        </p:nvSpPr>
        <p:spPr>
          <a:xfrm>
            <a:off x="9914400" y="560160"/>
            <a:ext cx="1143000" cy="59112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Calibri"/>
              </a:rPr>
              <a:t>Dense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0" name="Rectangle: Rounded Corners 15"/>
          <p:cNvSpPr/>
          <p:nvPr/>
        </p:nvSpPr>
        <p:spPr>
          <a:xfrm>
            <a:off x="7434720" y="4835520"/>
            <a:ext cx="1200600" cy="5126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Calibri"/>
              </a:rPr>
              <a:t>Positional Encoding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1" name="Rectangle: Rounded Corners 16"/>
          <p:cNvSpPr/>
          <p:nvPr/>
        </p:nvSpPr>
        <p:spPr>
          <a:xfrm>
            <a:off x="9934920" y="4835520"/>
            <a:ext cx="1200600" cy="5126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Calibri"/>
              </a:rPr>
              <a:t>Positional Encoding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2" name="TextBox 17"/>
          <p:cNvSpPr/>
          <p:nvPr/>
        </p:nvSpPr>
        <p:spPr>
          <a:xfrm>
            <a:off x="7615800" y="6310080"/>
            <a:ext cx="817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Inputs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3" name="TextBox 18"/>
          <p:cNvSpPr/>
          <p:nvPr/>
        </p:nvSpPr>
        <p:spPr>
          <a:xfrm>
            <a:off x="10140840" y="6355440"/>
            <a:ext cx="1048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Output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4" name="Straight Arrow Connector 19"/>
          <p:cNvSpPr/>
          <p:nvPr/>
        </p:nvSpPr>
        <p:spPr>
          <a:xfrm flipH="1" flipV="1">
            <a:off x="8032680" y="6176880"/>
            <a:ext cx="1800" cy="18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Straight Arrow Connector 20"/>
          <p:cNvSpPr/>
          <p:nvPr/>
        </p:nvSpPr>
        <p:spPr>
          <a:xfrm flipH="1" flipV="1">
            <a:off x="10545120" y="6213960"/>
            <a:ext cx="1800" cy="18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Straight Arrow Connector 21"/>
          <p:cNvSpPr/>
          <p:nvPr/>
        </p:nvSpPr>
        <p:spPr>
          <a:xfrm flipH="1" flipV="1">
            <a:off x="8044920" y="5394240"/>
            <a:ext cx="1800" cy="18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Straight Arrow Connector 22"/>
          <p:cNvSpPr/>
          <p:nvPr/>
        </p:nvSpPr>
        <p:spPr>
          <a:xfrm flipH="1" flipV="1">
            <a:off x="10545120" y="5394240"/>
            <a:ext cx="1800" cy="18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Straight Arrow Connector 23"/>
          <p:cNvSpPr/>
          <p:nvPr/>
        </p:nvSpPr>
        <p:spPr>
          <a:xfrm flipH="1" flipV="1">
            <a:off x="8032680" y="4582800"/>
            <a:ext cx="1800" cy="18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Straight Arrow Connector 24"/>
          <p:cNvSpPr/>
          <p:nvPr/>
        </p:nvSpPr>
        <p:spPr>
          <a:xfrm flipH="1" flipV="1">
            <a:off x="10524600" y="4558320"/>
            <a:ext cx="1800" cy="18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Straight Arrow Connector 25"/>
          <p:cNvSpPr/>
          <p:nvPr/>
        </p:nvSpPr>
        <p:spPr>
          <a:xfrm flipH="1" flipV="1">
            <a:off x="10518840" y="1205280"/>
            <a:ext cx="360" cy="24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Straight Arrow Connector 26"/>
          <p:cNvSpPr/>
          <p:nvPr/>
        </p:nvSpPr>
        <p:spPr>
          <a:xfrm flipH="1" flipV="1">
            <a:off x="10508040" y="320040"/>
            <a:ext cx="1800" cy="18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TextBox 27"/>
          <p:cNvSpPr/>
          <p:nvPr/>
        </p:nvSpPr>
        <p:spPr>
          <a:xfrm>
            <a:off x="10140840" y="45360"/>
            <a:ext cx="86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Output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3" name="Straight Arrow Connector 28"/>
          <p:cNvSpPr/>
          <p:nvPr/>
        </p:nvSpPr>
        <p:spPr>
          <a:xfrm>
            <a:off x="9263880" y="2873160"/>
            <a:ext cx="50868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Straight Arrow Connector 29"/>
          <p:cNvSpPr/>
          <p:nvPr/>
        </p:nvSpPr>
        <p:spPr>
          <a:xfrm>
            <a:off x="9281880" y="2194560"/>
            <a:ext cx="360" cy="68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Straight Arrow Connector 31"/>
          <p:cNvSpPr/>
          <p:nvPr/>
        </p:nvSpPr>
        <p:spPr>
          <a:xfrm>
            <a:off x="8015040" y="2188080"/>
            <a:ext cx="1285560" cy="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Straight Arrow Connector 32"/>
          <p:cNvSpPr/>
          <p:nvPr/>
        </p:nvSpPr>
        <p:spPr>
          <a:xfrm>
            <a:off x="8026920" y="2192040"/>
            <a:ext cx="2520" cy="20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Training Results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30" name="" descr=""/>
          <p:cNvPicPr/>
          <p:nvPr/>
        </p:nvPicPr>
        <p:blipFill>
          <a:blip r:embed="rId1"/>
          <a:stretch/>
        </p:blipFill>
        <p:spPr>
          <a:xfrm>
            <a:off x="2145240" y="1440000"/>
            <a:ext cx="7933680" cy="506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Training Results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1"/>
          <a:stretch/>
        </p:blipFill>
        <p:spPr>
          <a:xfrm>
            <a:off x="2700000" y="1440000"/>
            <a:ext cx="7181280" cy="513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3440" cy="2850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Calibri Light"/>
              </a:rPr>
              <a:t>Decoder with "memory"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3440" cy="149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8b8b8b"/>
                </a:solidFill>
                <a:latin typeface="Calibri"/>
              </a:rPr>
              <a:t>What is the memory input?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623880" y="1796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Decoder Memory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36" name="Rectangle 3"/>
          <p:cNvSpPr/>
          <p:nvPr/>
        </p:nvSpPr>
        <p:spPr>
          <a:xfrm>
            <a:off x="4465080" y="2829600"/>
            <a:ext cx="1892520" cy="2053080"/>
          </a:xfrm>
          <a:prstGeom prst="rect">
            <a:avLst/>
          </a:prstGeom>
          <a:solidFill>
            <a:srgbClr val="ffc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TextBox 5"/>
          <p:cNvSpPr/>
          <p:nvPr/>
        </p:nvSpPr>
        <p:spPr>
          <a:xfrm>
            <a:off x="4530960" y="2908080"/>
            <a:ext cx="106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Decoder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8" name="Straight Arrow Connector 11"/>
          <p:cNvSpPr/>
          <p:nvPr/>
        </p:nvSpPr>
        <p:spPr>
          <a:xfrm flipV="1">
            <a:off x="5346720" y="2492280"/>
            <a:ext cx="360" cy="2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Straight Arrow Connector 13"/>
          <p:cNvSpPr/>
          <p:nvPr/>
        </p:nvSpPr>
        <p:spPr>
          <a:xfrm>
            <a:off x="1980000" y="4777920"/>
            <a:ext cx="57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40" name="Group 35"/>
          <p:cNvGrpSpPr/>
          <p:nvPr/>
        </p:nvGrpSpPr>
        <p:grpSpPr>
          <a:xfrm>
            <a:off x="4485600" y="1676520"/>
            <a:ext cx="1760760" cy="747360"/>
            <a:chOff x="4485600" y="1676520"/>
            <a:chExt cx="1760760" cy="747360"/>
          </a:xfrm>
        </p:grpSpPr>
        <p:sp>
          <p:nvSpPr>
            <p:cNvPr id="541" name="Rectangle 23"/>
            <p:cNvSpPr/>
            <p:nvPr/>
          </p:nvSpPr>
          <p:spPr>
            <a:xfrm>
              <a:off x="4485600" y="1676520"/>
              <a:ext cx="1760760" cy="74736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TextBox 25"/>
            <p:cNvSpPr/>
            <p:nvPr/>
          </p:nvSpPr>
          <p:spPr>
            <a:xfrm>
              <a:off x="4955040" y="1849320"/>
              <a:ext cx="8175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Dense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543" name="Straight Arrow Connector 27"/>
          <p:cNvSpPr/>
          <p:nvPr/>
        </p:nvSpPr>
        <p:spPr>
          <a:xfrm>
            <a:off x="6358680" y="2052360"/>
            <a:ext cx="42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Rectangle: Rounded Corners 31"/>
          <p:cNvSpPr/>
          <p:nvPr/>
        </p:nvSpPr>
        <p:spPr>
          <a:xfrm>
            <a:off x="2640240" y="4522680"/>
            <a:ext cx="1389960" cy="5126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Pre-processing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5" name="Straight Arrow Connector 33"/>
          <p:cNvSpPr/>
          <p:nvPr/>
        </p:nvSpPr>
        <p:spPr>
          <a:xfrm flipV="1">
            <a:off x="4115160" y="4755240"/>
            <a:ext cx="261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TextBox 38"/>
          <p:cNvSpPr/>
          <p:nvPr/>
        </p:nvSpPr>
        <p:spPr>
          <a:xfrm>
            <a:off x="2520000" y="5220000"/>
            <a:ext cx="79434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 the standard Transformer model, the memory comes from the encoder.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emory is information/understanding about the sequence to generate.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In practice, the memory can come from anywhere.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7" name="TextBox 6"/>
          <p:cNvSpPr/>
          <p:nvPr/>
        </p:nvSpPr>
        <p:spPr>
          <a:xfrm>
            <a:off x="671400" y="4205520"/>
            <a:ext cx="149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target mask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8" name="TextBox 7"/>
          <p:cNvSpPr/>
          <p:nvPr/>
        </p:nvSpPr>
        <p:spPr>
          <a:xfrm>
            <a:off x="1231560" y="4575960"/>
            <a:ext cx="969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target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9" name="TextBox 8"/>
          <p:cNvSpPr/>
          <p:nvPr/>
        </p:nvSpPr>
        <p:spPr>
          <a:xfrm>
            <a:off x="6960960" y="1886400"/>
            <a:ext cx="2741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shifted target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50" name="Straight Arrow Connector 9"/>
          <p:cNvSpPr/>
          <p:nvPr/>
        </p:nvSpPr>
        <p:spPr>
          <a:xfrm flipH="1">
            <a:off x="6446880" y="4762080"/>
            <a:ext cx="67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TextBox 10"/>
          <p:cNvSpPr/>
          <p:nvPr/>
        </p:nvSpPr>
        <p:spPr>
          <a:xfrm>
            <a:off x="7220520" y="4575960"/>
            <a:ext cx="167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memory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623880" y="1796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Decoder for Image Annotation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53" name="Rectangle 3"/>
          <p:cNvSpPr/>
          <p:nvPr/>
        </p:nvSpPr>
        <p:spPr>
          <a:xfrm>
            <a:off x="4465080" y="2829600"/>
            <a:ext cx="1892520" cy="2053080"/>
          </a:xfrm>
          <a:prstGeom prst="rect">
            <a:avLst/>
          </a:prstGeom>
          <a:solidFill>
            <a:srgbClr val="ffc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TextBox 5"/>
          <p:cNvSpPr/>
          <p:nvPr/>
        </p:nvSpPr>
        <p:spPr>
          <a:xfrm>
            <a:off x="4530960" y="2908080"/>
            <a:ext cx="106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Decoder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55" name="Straight Arrow Connector 11"/>
          <p:cNvSpPr/>
          <p:nvPr/>
        </p:nvSpPr>
        <p:spPr>
          <a:xfrm flipV="1">
            <a:off x="5346720" y="2492280"/>
            <a:ext cx="360" cy="2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Straight Arrow Connector 13"/>
          <p:cNvSpPr/>
          <p:nvPr/>
        </p:nvSpPr>
        <p:spPr>
          <a:xfrm flipV="1">
            <a:off x="2294640" y="4776120"/>
            <a:ext cx="26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7" name="Group 35"/>
          <p:cNvGrpSpPr/>
          <p:nvPr/>
        </p:nvGrpSpPr>
        <p:grpSpPr>
          <a:xfrm>
            <a:off x="4485600" y="1676520"/>
            <a:ext cx="1760760" cy="747360"/>
            <a:chOff x="4485600" y="1676520"/>
            <a:chExt cx="1760760" cy="747360"/>
          </a:xfrm>
        </p:grpSpPr>
        <p:sp>
          <p:nvSpPr>
            <p:cNvPr id="558" name="Rectangle 23"/>
            <p:cNvSpPr/>
            <p:nvPr/>
          </p:nvSpPr>
          <p:spPr>
            <a:xfrm>
              <a:off x="4485600" y="1676520"/>
              <a:ext cx="1760760" cy="74736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9" name="TextBox 25"/>
            <p:cNvSpPr/>
            <p:nvPr/>
          </p:nvSpPr>
          <p:spPr>
            <a:xfrm>
              <a:off x="4955040" y="1849320"/>
              <a:ext cx="8175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Dense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560" name="Straight Arrow Connector 27"/>
          <p:cNvSpPr/>
          <p:nvPr/>
        </p:nvSpPr>
        <p:spPr>
          <a:xfrm>
            <a:off x="6358680" y="2052360"/>
            <a:ext cx="42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Rectangle: Rounded Corners 31"/>
          <p:cNvSpPr/>
          <p:nvPr/>
        </p:nvSpPr>
        <p:spPr>
          <a:xfrm>
            <a:off x="2640240" y="4522680"/>
            <a:ext cx="1389960" cy="5126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Pre-processing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2" name="Straight Arrow Connector 33"/>
          <p:cNvSpPr/>
          <p:nvPr/>
        </p:nvSpPr>
        <p:spPr>
          <a:xfrm flipV="1">
            <a:off x="4115160" y="4755240"/>
            <a:ext cx="261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TextBox 38"/>
          <p:cNvSpPr/>
          <p:nvPr/>
        </p:nvSpPr>
        <p:spPr>
          <a:xfrm>
            <a:off x="2495880" y="5400000"/>
            <a:ext cx="794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use memory for any other source, e.g. a CNN.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4" name="Straight Arrow Connector 9"/>
          <p:cNvSpPr/>
          <p:nvPr/>
        </p:nvSpPr>
        <p:spPr>
          <a:xfrm flipH="1">
            <a:off x="6446880" y="4762080"/>
            <a:ext cx="93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TextBox 10"/>
          <p:cNvSpPr/>
          <p:nvPr/>
        </p:nvSpPr>
        <p:spPr>
          <a:xfrm>
            <a:off x="6480000" y="4878720"/>
            <a:ext cx="1089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memory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6" name="Rectangle 12"/>
          <p:cNvSpPr/>
          <p:nvPr/>
        </p:nvSpPr>
        <p:spPr>
          <a:xfrm>
            <a:off x="7560000" y="4386600"/>
            <a:ext cx="1400760" cy="747360"/>
          </a:xfrm>
          <a:prstGeom prst="rect">
            <a:avLst/>
          </a:prstGeom>
          <a:solidFill>
            <a:srgbClr val="ffff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TextBox 14"/>
          <p:cNvSpPr/>
          <p:nvPr/>
        </p:nvSpPr>
        <p:spPr>
          <a:xfrm>
            <a:off x="7739280" y="4575960"/>
            <a:ext cx="65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CNN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68" name="Picture 16" descr="How to Develop a CNN for MNIST Handwritten Digit Classification -  MachineLearningMastery.com"/>
          <p:cNvPicPr/>
          <p:nvPr/>
        </p:nvPicPr>
        <p:blipFill>
          <a:blip r:embed="rId1"/>
          <a:stretch/>
        </p:blipFill>
        <p:spPr>
          <a:xfrm>
            <a:off x="10080000" y="4385520"/>
            <a:ext cx="706320" cy="712440"/>
          </a:xfrm>
          <a:prstGeom prst="rect">
            <a:avLst/>
          </a:prstGeom>
          <a:ln w="0">
            <a:noFill/>
          </a:ln>
        </p:spPr>
      </p:pic>
      <p:sp>
        <p:nvSpPr>
          <p:cNvPr id="569" name="Straight Arrow Connector 16"/>
          <p:cNvSpPr/>
          <p:nvPr/>
        </p:nvSpPr>
        <p:spPr>
          <a:xfrm flipH="1" flipV="1">
            <a:off x="9060480" y="4745160"/>
            <a:ext cx="83808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TextBox 17"/>
          <p:cNvSpPr/>
          <p:nvPr/>
        </p:nvSpPr>
        <p:spPr>
          <a:xfrm>
            <a:off x="900000" y="4617360"/>
            <a:ext cx="1420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"&lt;s&gt;seven..."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1" name="TextBox 19"/>
          <p:cNvSpPr/>
          <p:nvPr/>
        </p:nvSpPr>
        <p:spPr>
          <a:xfrm>
            <a:off x="6882840" y="1845360"/>
            <a:ext cx="1513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"seven…."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latin typeface="Arial"/>
              </a:rPr>
              <a:t>Image Annotation Data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1"/>
          <a:stretch/>
        </p:blipFill>
        <p:spPr>
          <a:xfrm>
            <a:off x="574920" y="1440000"/>
            <a:ext cx="8424720" cy="52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latin typeface="Arial"/>
              </a:rPr>
              <a:t>Image Annotation Data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75" name="" descr=""/>
          <p:cNvPicPr/>
          <p:nvPr/>
        </p:nvPicPr>
        <p:blipFill>
          <a:blip r:embed="rId1"/>
          <a:stretch/>
        </p:blipFill>
        <p:spPr>
          <a:xfrm>
            <a:off x="408240" y="2424960"/>
            <a:ext cx="11291400" cy="261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Image Annotation Model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1"/>
          <a:stretch/>
        </p:blipFill>
        <p:spPr>
          <a:xfrm>
            <a:off x="614520" y="1399320"/>
            <a:ext cx="10905120" cy="498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Image Annotation Model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79" name="" descr=""/>
          <p:cNvPicPr/>
          <p:nvPr/>
        </p:nvPicPr>
        <p:blipFill>
          <a:blip r:embed="rId1"/>
          <a:stretch/>
        </p:blipFill>
        <p:spPr>
          <a:xfrm>
            <a:off x="167400" y="1468080"/>
            <a:ext cx="11868840" cy="509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Image Annotation Training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1"/>
          <a:stretch/>
        </p:blipFill>
        <p:spPr>
          <a:xfrm>
            <a:off x="504360" y="1691640"/>
            <a:ext cx="11195280" cy="262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733680" y="3367440"/>
            <a:ext cx="10513440" cy="100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Why give this talk?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733680" y="4536000"/>
            <a:ext cx="10513440" cy="149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Image Annotation Training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83" name="" descr=""/>
          <p:cNvPicPr/>
          <p:nvPr/>
        </p:nvPicPr>
        <p:blipFill>
          <a:blip r:embed="rId1"/>
          <a:stretch/>
        </p:blipFill>
        <p:spPr>
          <a:xfrm>
            <a:off x="286200" y="1777320"/>
            <a:ext cx="11716200" cy="362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latin typeface="Arial"/>
              </a:rPr>
              <a:t>Training Results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85" name="" descr=""/>
          <p:cNvPicPr/>
          <p:nvPr/>
        </p:nvPicPr>
        <p:blipFill>
          <a:blip r:embed="rId1"/>
          <a:stretch/>
        </p:blipFill>
        <p:spPr>
          <a:xfrm>
            <a:off x="165960" y="1409400"/>
            <a:ext cx="5638320" cy="4257360"/>
          </a:xfrm>
          <a:prstGeom prst="rect">
            <a:avLst/>
          </a:prstGeom>
          <a:ln w="0">
            <a:noFill/>
          </a:ln>
        </p:spPr>
      </p:pic>
      <p:pic>
        <p:nvPicPr>
          <p:cNvPr id="586" name="" descr=""/>
          <p:cNvPicPr/>
          <p:nvPr/>
        </p:nvPicPr>
        <p:blipFill>
          <a:blip r:embed="rId2"/>
          <a:stretch/>
        </p:blipFill>
        <p:spPr>
          <a:xfrm>
            <a:off x="5841720" y="1409400"/>
            <a:ext cx="5638320" cy="425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Training Results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88" name="" descr=""/>
          <p:cNvPicPr/>
          <p:nvPr/>
        </p:nvPicPr>
        <p:blipFill>
          <a:blip r:embed="rId1"/>
          <a:srcRect l="0" t="15981" r="0" b="0"/>
          <a:stretch/>
        </p:blipFill>
        <p:spPr>
          <a:xfrm>
            <a:off x="1080000" y="1620000"/>
            <a:ext cx="1079640" cy="945000"/>
          </a:xfrm>
          <a:prstGeom prst="rect">
            <a:avLst/>
          </a:prstGeom>
          <a:ln w="0">
            <a:noFill/>
          </a:ln>
        </p:spPr>
      </p:pic>
      <p:pic>
        <p:nvPicPr>
          <p:cNvPr id="589" name="" descr=""/>
          <p:cNvPicPr/>
          <p:nvPr/>
        </p:nvPicPr>
        <p:blipFill>
          <a:blip r:embed="rId2"/>
          <a:srcRect l="0" t="11923" r="0" b="0"/>
          <a:stretch/>
        </p:blipFill>
        <p:spPr>
          <a:xfrm>
            <a:off x="1080000" y="3960000"/>
            <a:ext cx="1079640" cy="990720"/>
          </a:xfrm>
          <a:prstGeom prst="rect">
            <a:avLst/>
          </a:prstGeom>
          <a:ln w="0">
            <a:noFill/>
          </a:ln>
        </p:spPr>
      </p:pic>
      <p:pic>
        <p:nvPicPr>
          <p:cNvPr id="590" name="" descr=""/>
          <p:cNvPicPr/>
          <p:nvPr/>
        </p:nvPicPr>
        <p:blipFill>
          <a:blip r:embed="rId3"/>
          <a:srcRect l="0" t="20031" r="0" b="0"/>
          <a:stretch/>
        </p:blipFill>
        <p:spPr>
          <a:xfrm>
            <a:off x="1080000" y="2880000"/>
            <a:ext cx="1079640" cy="899640"/>
          </a:xfrm>
          <a:prstGeom prst="rect">
            <a:avLst/>
          </a:prstGeom>
          <a:ln w="0">
            <a:noFill/>
          </a:ln>
        </p:spPr>
      </p:pic>
      <p:pic>
        <p:nvPicPr>
          <p:cNvPr id="591" name="" descr=""/>
          <p:cNvPicPr/>
          <p:nvPr/>
        </p:nvPicPr>
        <p:blipFill>
          <a:blip r:embed="rId4"/>
          <a:srcRect l="0" t="11950" r="0" b="0"/>
          <a:stretch/>
        </p:blipFill>
        <p:spPr>
          <a:xfrm>
            <a:off x="1080000" y="5220000"/>
            <a:ext cx="1079640" cy="990360"/>
          </a:xfrm>
          <a:prstGeom prst="rect">
            <a:avLst/>
          </a:prstGeom>
          <a:ln w="0">
            <a:noFill/>
          </a:ln>
        </p:spPr>
      </p:pic>
      <p:grpSp>
        <p:nvGrpSpPr>
          <p:cNvPr id="592" name=""/>
          <p:cNvGrpSpPr/>
          <p:nvPr/>
        </p:nvGrpSpPr>
        <p:grpSpPr>
          <a:xfrm>
            <a:off x="2700000" y="1620000"/>
            <a:ext cx="4859640" cy="719640"/>
            <a:chOff x="2700000" y="1620000"/>
            <a:chExt cx="4859640" cy="719640"/>
          </a:xfrm>
        </p:grpSpPr>
        <p:sp>
          <p:nvSpPr>
            <p:cNvPr id="593" name=""/>
            <p:cNvSpPr/>
            <p:nvPr/>
          </p:nvSpPr>
          <p:spPr>
            <a:xfrm>
              <a:off x="2700000" y="1620000"/>
              <a:ext cx="1799640" cy="71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"/>
            <p:cNvSpPr/>
            <p:nvPr/>
          </p:nvSpPr>
          <p:spPr>
            <a:xfrm>
              <a:off x="4680000" y="1813680"/>
              <a:ext cx="287964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latin typeface="Arial"/>
                </a:rPr>
                <a:t>xxe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595" name=""/>
          <p:cNvGrpSpPr/>
          <p:nvPr/>
        </p:nvGrpSpPr>
        <p:grpSpPr>
          <a:xfrm>
            <a:off x="2700000" y="2880000"/>
            <a:ext cx="3599640" cy="719640"/>
            <a:chOff x="2700000" y="2880000"/>
            <a:chExt cx="3599640" cy="719640"/>
          </a:xfrm>
        </p:grpSpPr>
        <p:sp>
          <p:nvSpPr>
            <p:cNvPr id="596" name=""/>
            <p:cNvSpPr/>
            <p:nvPr/>
          </p:nvSpPr>
          <p:spPr>
            <a:xfrm>
              <a:off x="2700000" y="2880000"/>
              <a:ext cx="1799640" cy="71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"/>
            <p:cNvSpPr/>
            <p:nvPr/>
          </p:nvSpPr>
          <p:spPr>
            <a:xfrm>
              <a:off x="4680000" y="3060000"/>
              <a:ext cx="161964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latin typeface="Arial"/>
                </a:rPr>
                <a:t>t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598" name=""/>
          <p:cNvGrpSpPr/>
          <p:nvPr/>
        </p:nvGrpSpPr>
        <p:grpSpPr>
          <a:xfrm>
            <a:off x="2700000" y="3960000"/>
            <a:ext cx="3779640" cy="719640"/>
            <a:chOff x="2700000" y="3960000"/>
            <a:chExt cx="3779640" cy="719640"/>
          </a:xfrm>
        </p:grpSpPr>
        <p:sp>
          <p:nvSpPr>
            <p:cNvPr id="599" name=""/>
            <p:cNvSpPr/>
            <p:nvPr/>
          </p:nvSpPr>
          <p:spPr>
            <a:xfrm>
              <a:off x="2700000" y="3960000"/>
              <a:ext cx="1799640" cy="71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"/>
            <p:cNvSpPr/>
            <p:nvPr/>
          </p:nvSpPr>
          <p:spPr>
            <a:xfrm>
              <a:off x="4680000" y="4140000"/>
              <a:ext cx="179964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latin typeface="Arial"/>
                </a:rPr>
                <a:t>t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601" name=""/>
          <p:cNvGrpSpPr/>
          <p:nvPr/>
        </p:nvGrpSpPr>
        <p:grpSpPr>
          <a:xfrm>
            <a:off x="2700000" y="5220000"/>
            <a:ext cx="3419640" cy="719640"/>
            <a:chOff x="2700000" y="5220000"/>
            <a:chExt cx="3419640" cy="719640"/>
          </a:xfrm>
        </p:grpSpPr>
        <p:sp>
          <p:nvSpPr>
            <p:cNvPr id="602" name=""/>
            <p:cNvSpPr/>
            <p:nvPr/>
          </p:nvSpPr>
          <p:spPr>
            <a:xfrm>
              <a:off x="2700000" y="5220000"/>
              <a:ext cx="1799640" cy="71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"/>
            <p:cNvSpPr/>
            <p:nvPr/>
          </p:nvSpPr>
          <p:spPr>
            <a:xfrm>
              <a:off x="4680000" y="5400000"/>
              <a:ext cx="143964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latin typeface="Arial"/>
                </a:rPr>
                <a:t>t</a:t>
              </a:r>
              <a:endParaRPr b="0" lang="en-GB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Training Results</a:t>
            </a:r>
            <a:endParaRPr b="0" lang="en-GB" sz="4400" spc="-1" strike="noStrike">
              <a:latin typeface="Arial"/>
            </a:endParaRPr>
          </a:p>
        </p:txBody>
      </p:sp>
      <p:grpSp>
        <p:nvGrpSpPr>
          <p:cNvPr id="605" name=""/>
          <p:cNvGrpSpPr/>
          <p:nvPr/>
        </p:nvGrpSpPr>
        <p:grpSpPr>
          <a:xfrm>
            <a:off x="3420000" y="1620000"/>
            <a:ext cx="3779640" cy="719640"/>
            <a:chOff x="3420000" y="1620000"/>
            <a:chExt cx="3779640" cy="719640"/>
          </a:xfrm>
        </p:grpSpPr>
        <p:sp>
          <p:nvSpPr>
            <p:cNvPr id="606" name=""/>
            <p:cNvSpPr/>
            <p:nvPr/>
          </p:nvSpPr>
          <p:spPr>
            <a:xfrm>
              <a:off x="3420000" y="1620000"/>
              <a:ext cx="1799640" cy="71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"/>
            <p:cNvSpPr/>
            <p:nvPr/>
          </p:nvSpPr>
          <p:spPr>
            <a:xfrm>
              <a:off x="5562360" y="1800000"/>
              <a:ext cx="163728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latin typeface="Arial"/>
                </a:rPr>
                <a:t>t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608" name=""/>
          <p:cNvGrpSpPr/>
          <p:nvPr/>
        </p:nvGrpSpPr>
        <p:grpSpPr>
          <a:xfrm>
            <a:off x="3420000" y="3240000"/>
            <a:ext cx="3620520" cy="719640"/>
            <a:chOff x="3420000" y="3240000"/>
            <a:chExt cx="3620520" cy="719640"/>
          </a:xfrm>
        </p:grpSpPr>
        <p:sp>
          <p:nvSpPr>
            <p:cNvPr id="609" name=""/>
            <p:cNvSpPr/>
            <p:nvPr/>
          </p:nvSpPr>
          <p:spPr>
            <a:xfrm>
              <a:off x="3420000" y="3240000"/>
              <a:ext cx="1799640" cy="71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"/>
            <p:cNvSpPr/>
            <p:nvPr/>
          </p:nvSpPr>
          <p:spPr>
            <a:xfrm>
              <a:off x="5580000" y="3393000"/>
              <a:ext cx="146052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latin typeface="Arial"/>
                </a:rPr>
                <a:t>t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611" name=""/>
          <p:cNvGrpSpPr/>
          <p:nvPr/>
        </p:nvGrpSpPr>
        <p:grpSpPr>
          <a:xfrm>
            <a:off x="3420000" y="4860000"/>
            <a:ext cx="3710520" cy="719640"/>
            <a:chOff x="3420000" y="4860000"/>
            <a:chExt cx="3710520" cy="719640"/>
          </a:xfrm>
        </p:grpSpPr>
        <p:sp>
          <p:nvSpPr>
            <p:cNvPr id="612" name=""/>
            <p:cNvSpPr/>
            <p:nvPr/>
          </p:nvSpPr>
          <p:spPr>
            <a:xfrm>
              <a:off x="3420000" y="4860000"/>
              <a:ext cx="1799640" cy="71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16200" y="540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16200" y="16200"/>
                  </a:lnTo>
                  <a:lnTo>
                    <a:pt x="0" y="1620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"/>
            <p:cNvSpPr/>
            <p:nvPr/>
          </p:nvSpPr>
          <p:spPr>
            <a:xfrm>
              <a:off x="5580000" y="5040000"/>
              <a:ext cx="1550520" cy="345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1800" spc="-1" strike="noStrike">
                  <a:latin typeface="Arial"/>
                </a:rPr>
                <a:t>xe</a:t>
              </a:r>
              <a:endParaRPr b="0" lang="en-GB" sz="1800" spc="-1" strike="noStrike">
                <a:latin typeface="Arial"/>
              </a:endParaRPr>
            </a:p>
          </p:txBody>
        </p:sp>
      </p:grpSp>
      <p:pic>
        <p:nvPicPr>
          <p:cNvPr id="614" name="" descr=""/>
          <p:cNvPicPr/>
          <p:nvPr/>
        </p:nvPicPr>
        <p:blipFill>
          <a:blip r:embed="rId1"/>
          <a:stretch/>
        </p:blipFill>
        <p:spPr>
          <a:xfrm>
            <a:off x="1328760" y="1397160"/>
            <a:ext cx="1468440" cy="1468440"/>
          </a:xfrm>
          <a:prstGeom prst="rect">
            <a:avLst/>
          </a:prstGeom>
          <a:ln w="0">
            <a:noFill/>
          </a:ln>
        </p:spPr>
      </p:pic>
      <p:pic>
        <p:nvPicPr>
          <p:cNvPr id="615" name="" descr=""/>
          <p:cNvPicPr/>
          <p:nvPr/>
        </p:nvPicPr>
        <p:blipFill>
          <a:blip r:embed="rId2"/>
          <a:stretch/>
        </p:blipFill>
        <p:spPr>
          <a:xfrm>
            <a:off x="1335960" y="2922840"/>
            <a:ext cx="1468440" cy="1468440"/>
          </a:xfrm>
          <a:prstGeom prst="rect">
            <a:avLst/>
          </a:prstGeom>
          <a:ln w="0">
            <a:noFill/>
          </a:ln>
        </p:spPr>
      </p:pic>
      <p:pic>
        <p:nvPicPr>
          <p:cNvPr id="616" name="" descr=""/>
          <p:cNvPicPr/>
          <p:nvPr/>
        </p:nvPicPr>
        <p:blipFill>
          <a:blip r:embed="rId3"/>
          <a:stretch/>
        </p:blipFill>
        <p:spPr>
          <a:xfrm>
            <a:off x="1344600" y="4517640"/>
            <a:ext cx="1468440" cy="146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Conclusions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18" name=""/>
          <p:cNvSpPr/>
          <p:nvPr/>
        </p:nvSpPr>
        <p:spPr>
          <a:xfrm>
            <a:off x="720000" y="2160000"/>
            <a:ext cx="9899640" cy="22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latin typeface="Arial"/>
              </a:rPr>
              <a:t>- Transformers are fun, but difficult to use properly.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latin typeface="Arial"/>
              </a:rPr>
              <a:t>- Language models need to be large to work properly. Therefore, pre-trained models are often preferable.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latin typeface="Arial"/>
              </a:rPr>
              <a:t>- We can go beyond the standard transformer architecture and combine transformers in new ways for new applications.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pic>
        <p:nvPicPr>
          <p:cNvPr id="620" name="" descr=""/>
          <p:cNvPicPr/>
          <p:nvPr/>
        </p:nvPicPr>
        <p:blipFill>
          <a:blip r:embed="rId1"/>
          <a:stretch/>
        </p:blipFill>
        <p:spPr>
          <a:xfrm>
            <a:off x="87840" y="-3240"/>
            <a:ext cx="1202220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pic>
        <p:nvPicPr>
          <p:cNvPr id="622" name="" descr=""/>
          <p:cNvPicPr/>
          <p:nvPr/>
        </p:nvPicPr>
        <p:blipFill>
          <a:blip r:embed="rId1"/>
          <a:stretch/>
        </p:blipFill>
        <p:spPr>
          <a:xfrm>
            <a:off x="87840" y="-3240"/>
            <a:ext cx="1202220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pic>
        <p:nvPicPr>
          <p:cNvPr id="624" name="" descr=""/>
          <p:cNvPicPr/>
          <p:nvPr/>
        </p:nvPicPr>
        <p:blipFill>
          <a:blip r:embed="rId1"/>
          <a:stretch/>
        </p:blipFill>
        <p:spPr>
          <a:xfrm>
            <a:off x="87840" y="-3240"/>
            <a:ext cx="1202220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pic>
        <p:nvPicPr>
          <p:cNvPr id="626" name="" descr=""/>
          <p:cNvPicPr/>
          <p:nvPr/>
        </p:nvPicPr>
        <p:blipFill>
          <a:blip r:embed="rId1"/>
          <a:stretch/>
        </p:blipFill>
        <p:spPr>
          <a:xfrm>
            <a:off x="87840" y="-3240"/>
            <a:ext cx="1202220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1"/>
          <a:stretch/>
        </p:blipFill>
        <p:spPr>
          <a:xfrm>
            <a:off x="87840" y="-3240"/>
            <a:ext cx="1202220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Why have this talk?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501600" cy="434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Standard approach to learning new things:</a:t>
            </a:r>
            <a:endParaRPr b="0" lang="en-GB" sz="28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Get an overview</a:t>
            </a:r>
            <a:endParaRPr b="0" lang="en-GB" sz="28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Get an understanding of the basics</a:t>
            </a:r>
            <a:endParaRPr b="0" lang="en-GB" sz="28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Try a simple example</a:t>
            </a:r>
            <a:endParaRPr b="0" lang="en-GB" sz="28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Try a slightly more complicated example</a:t>
            </a:r>
            <a:endParaRPr b="0" lang="en-GB" sz="28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Do the real thing</a:t>
            </a:r>
            <a:endParaRPr b="0" lang="en-GB" sz="28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Keep learning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331" name="Group 9"/>
          <p:cNvGrpSpPr/>
          <p:nvPr/>
        </p:nvGrpSpPr>
        <p:grpSpPr>
          <a:xfrm>
            <a:off x="7212240" y="2331360"/>
            <a:ext cx="2749320" cy="912240"/>
            <a:chOff x="7212240" y="2331360"/>
            <a:chExt cx="2749320" cy="912240"/>
          </a:xfrm>
        </p:grpSpPr>
        <p:sp>
          <p:nvSpPr>
            <p:cNvPr id="332" name="TextBox 3"/>
            <p:cNvSpPr/>
            <p:nvPr/>
          </p:nvSpPr>
          <p:spPr>
            <a:xfrm>
              <a:off x="7535160" y="2525040"/>
              <a:ext cx="24264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Student</a:t>
              </a: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333" name="Right Brace 6"/>
            <p:cNvSpPr/>
            <p:nvPr/>
          </p:nvSpPr>
          <p:spPr>
            <a:xfrm>
              <a:off x="7212240" y="2331360"/>
              <a:ext cx="308520" cy="9122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34" name="Group 10"/>
          <p:cNvGrpSpPr/>
          <p:nvPr/>
        </p:nvGrpSpPr>
        <p:grpSpPr>
          <a:xfrm>
            <a:off x="7212240" y="3348720"/>
            <a:ext cx="3066480" cy="912240"/>
            <a:chOff x="7212240" y="3348720"/>
            <a:chExt cx="3066480" cy="912240"/>
          </a:xfrm>
        </p:grpSpPr>
        <p:sp>
          <p:nvSpPr>
            <p:cNvPr id="335" name="TextBox 4"/>
            <p:cNvSpPr/>
            <p:nvPr/>
          </p:nvSpPr>
          <p:spPr>
            <a:xfrm>
              <a:off x="7537680" y="3546360"/>
              <a:ext cx="2741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User</a:t>
              </a: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336" name="Right Brace 7"/>
            <p:cNvSpPr/>
            <p:nvPr/>
          </p:nvSpPr>
          <p:spPr>
            <a:xfrm>
              <a:off x="7212240" y="3348720"/>
              <a:ext cx="311040" cy="9122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37" name="Group 11"/>
          <p:cNvGrpSpPr/>
          <p:nvPr/>
        </p:nvGrpSpPr>
        <p:grpSpPr>
          <a:xfrm>
            <a:off x="7212240" y="4332960"/>
            <a:ext cx="3054240" cy="912240"/>
            <a:chOff x="7212240" y="4332960"/>
            <a:chExt cx="3054240" cy="912240"/>
          </a:xfrm>
        </p:grpSpPr>
        <p:sp>
          <p:nvSpPr>
            <p:cNvPr id="338" name="TextBox 5"/>
            <p:cNvSpPr/>
            <p:nvPr/>
          </p:nvSpPr>
          <p:spPr>
            <a:xfrm>
              <a:off x="7525440" y="4530960"/>
              <a:ext cx="27410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GB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Practitioner</a:t>
              </a: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339" name="Right Brace 8"/>
            <p:cNvSpPr/>
            <p:nvPr/>
          </p:nvSpPr>
          <p:spPr>
            <a:xfrm>
              <a:off x="7212240" y="4332960"/>
              <a:ext cx="311040" cy="9122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Thank you for listening!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Disconnect in literature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341" name="Table 4"/>
          <p:cNvGraphicFramePr/>
          <p:nvPr/>
        </p:nvGraphicFramePr>
        <p:xfrm>
          <a:off x="838080" y="1825560"/>
          <a:ext cx="6033600" cy="2966040"/>
        </p:xfrm>
        <a:graphic>
          <a:graphicData uri="http://schemas.openxmlformats.org/drawingml/2006/table">
            <a:tbl>
              <a:tblPr/>
              <a:tblGrid>
                <a:gridCol w="3657600"/>
                <a:gridCol w="237636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Subject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Number of articles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Transformers explained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~10 000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Transformers from scratch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~1 000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Simple example of transformers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 10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Transformers for time-series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 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(Pretrained) Transformers for NLP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~5 000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Large Language Models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1 200 000 000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ChatGPT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1 590 000 000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342" name="TextBox 2"/>
          <p:cNvSpPr/>
          <p:nvPr/>
        </p:nvSpPr>
        <p:spPr>
          <a:xfrm>
            <a:off x="840240" y="4997880"/>
            <a:ext cx="27410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Why this gap?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What to do?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What to do?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328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Complain that there is no good resources</a:t>
            </a:r>
            <a:endParaRPr b="0" lang="en-GB" sz="2800" spc="-1" strike="noStrike">
              <a:latin typeface="Arial"/>
            </a:endParaRPr>
          </a:p>
          <a:p>
            <a:pPr lvl="1" marL="971640" indent="-5144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b="1" i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What I want to do</a:t>
            </a:r>
            <a:endParaRPr b="0" lang="en-GB" sz="1600" spc="-1" strike="noStrike">
              <a:latin typeface="Arial"/>
            </a:endParaRPr>
          </a:p>
          <a:p>
            <a:pPr lvl="1" marL="971640" indent="-514440">
              <a:lnSpc>
                <a:spcPct val="90000"/>
              </a:lnSpc>
              <a:spcBef>
                <a:spcPts val="499"/>
              </a:spcBef>
              <a:buClr>
                <a:srgbClr val="333333"/>
              </a:buClr>
              <a:buFont typeface="Arial"/>
              <a:buAutoNum type="arabicPeriod"/>
            </a:pPr>
            <a:r>
              <a:rPr b="0" i="1" lang="en-GB" sz="1600" spc="-1" strike="noStrike">
                <a:solidFill>
                  <a:srgbClr val="333333"/>
                </a:solidFill>
                <a:latin typeface="Calibri"/>
                <a:ea typeface="Calibri"/>
              </a:rPr>
              <a:t>Several posts and at least one 1 article on this*, **</a:t>
            </a:r>
            <a:endParaRPr b="0" lang="en-GB" sz="1600" spc="-1" strike="noStrike">
              <a:latin typeface="Arial"/>
            </a:endParaRPr>
          </a:p>
          <a:p>
            <a:pPr lvl="1" marL="971640" indent="-514440">
              <a:lnSpc>
                <a:spcPct val="90000"/>
              </a:lnSpc>
              <a:spcBef>
                <a:spcPts val="499"/>
              </a:spcBef>
              <a:buClr>
                <a:srgbClr val="333333"/>
              </a:buClr>
              <a:buFont typeface="Arial"/>
              <a:buAutoNum type="arabicPeriod"/>
            </a:pPr>
            <a:r>
              <a:rPr b="0" i="1" lang="en-GB" sz="1600" spc="-1" strike="noStrike">
                <a:solidFill>
                  <a:srgbClr val="333333"/>
                </a:solidFill>
                <a:latin typeface="Calibri"/>
                <a:ea typeface="Calibri"/>
              </a:rPr>
              <a:t>Just did it.</a:t>
            </a:r>
            <a:endParaRPr b="0" lang="en-GB" sz="16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AutoNum type="arabicPeriod"/>
            </a:pPr>
            <a:r>
              <a:rPr b="0" lang="en-GB" sz="2800" spc="-1" strike="noStrike">
                <a:solidFill>
                  <a:srgbClr val="333333"/>
                </a:solidFill>
                <a:latin typeface="Calibri"/>
                <a:ea typeface="Calibri"/>
              </a:rPr>
              <a:t>Write the article/talk you wanted to read/hear</a:t>
            </a:r>
            <a:endParaRPr b="0" lang="en-GB" sz="2800" spc="-1" strike="noStrike">
              <a:latin typeface="Arial"/>
            </a:endParaRPr>
          </a:p>
          <a:p>
            <a:pPr lvl="1" marL="971640" indent="-514440">
              <a:lnSpc>
                <a:spcPct val="90000"/>
              </a:lnSpc>
              <a:spcBef>
                <a:spcPts val="499"/>
              </a:spcBef>
              <a:buClr>
                <a:srgbClr val="333333"/>
              </a:buClr>
              <a:buFont typeface="Arial"/>
              <a:buAutoNum type="arabicPeriod"/>
            </a:pPr>
            <a:r>
              <a:rPr b="1" i="1" lang="en-GB" sz="1600" spc="-1" strike="noStrike">
                <a:solidFill>
                  <a:srgbClr val="333333"/>
                </a:solidFill>
                <a:latin typeface="Calibri"/>
                <a:ea typeface="Calibri"/>
              </a:rPr>
              <a:t>What I should do</a:t>
            </a:r>
            <a:endParaRPr b="0" lang="en-GB" sz="1600" spc="-1" strike="noStrike">
              <a:latin typeface="Arial"/>
            </a:endParaRPr>
          </a:p>
          <a:p>
            <a:pPr lvl="1" marL="971640" indent="-514440">
              <a:lnSpc>
                <a:spcPct val="90000"/>
              </a:lnSpc>
              <a:spcBef>
                <a:spcPts val="499"/>
              </a:spcBef>
              <a:buClr>
                <a:srgbClr val="333333"/>
              </a:buClr>
              <a:buFont typeface="Arial"/>
              <a:buAutoNum type="arabicPeriod"/>
            </a:pPr>
            <a:r>
              <a:rPr b="0" i="1" lang="en-GB" sz="1600" spc="-1" strike="noStrike">
                <a:solidFill>
                  <a:srgbClr val="333333"/>
                </a:solidFill>
                <a:latin typeface="Calibri"/>
                <a:ea typeface="Calibri"/>
              </a:rPr>
              <a:t>Why we are here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GB" sz="1600" spc="-1" strike="noStrike">
              <a:latin typeface="Arial"/>
            </a:endParaRPr>
          </a:p>
        </p:txBody>
      </p:sp>
      <p:sp>
        <p:nvSpPr>
          <p:cNvPr id="345" name="TextBox 3"/>
          <p:cNvSpPr/>
          <p:nvPr/>
        </p:nvSpPr>
        <p:spPr>
          <a:xfrm>
            <a:off x="4143600" y="5947560"/>
            <a:ext cx="797220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*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Calibri"/>
              </a:rPr>
              <a:t>jamesmccaffrey.wordpress.com/2022/08/25/pytorch-transformer-sequence-to-sequence-good-examples-are-hard-to-find/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46" name="TextBox 4"/>
          <p:cNvSpPr/>
          <p:nvPr/>
        </p:nvSpPr>
        <p:spPr>
          <a:xfrm>
            <a:off x="4069440" y="6223680"/>
            <a:ext cx="665388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**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Calibri"/>
              </a:rPr>
              <a:t>jamesmccaffrey.wordpress.com/2022/09/09/simplest-transformer-seq-to-seq-example/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What to do?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1402560" y="1607400"/>
            <a:ext cx="9681480" cy="212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6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0000"/>
                </a:solidFill>
                <a:latin typeface="Consolas"/>
                <a:ea typeface="Calibri"/>
              </a:rPr>
              <a:t>"If you find a book you really want to read but it hasn’t been written yet, then you must write it."</a:t>
            </a:r>
            <a:br>
              <a:rPr sz="3600"/>
            </a:br>
            <a:r>
              <a:rPr b="0" lang="en-GB" sz="3600" spc="-1" strike="noStrike">
                <a:solidFill>
                  <a:srgbClr val="000000"/>
                </a:solidFill>
                <a:latin typeface="Consolas"/>
                <a:ea typeface="Calibri"/>
              </a:rPr>
              <a:t>- Toni Morrison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349" name="Content Placeholder 2"/>
          <p:cNvSpPr/>
          <p:nvPr/>
        </p:nvSpPr>
        <p:spPr>
          <a:xfrm>
            <a:off x="1402560" y="4334040"/>
            <a:ext cx="9681480" cy="189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1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000000"/>
                </a:solidFill>
                <a:latin typeface="Consolas"/>
                <a:ea typeface="Calibri"/>
              </a:rPr>
              <a:t>"If you find a </a:t>
            </a:r>
            <a:r>
              <a:rPr b="0" lang="en-GB" sz="3600" spc="-1" strike="noStrike">
                <a:solidFill>
                  <a:srgbClr val="ff0000"/>
                </a:solidFill>
                <a:latin typeface="Consolas"/>
                <a:ea typeface="Calibri"/>
              </a:rPr>
              <a:t>talk</a:t>
            </a:r>
            <a:r>
              <a:rPr b="0" lang="en-GB" sz="3600" spc="-1" strike="noStrike">
                <a:solidFill>
                  <a:srgbClr val="000000"/>
                </a:solidFill>
                <a:latin typeface="Consolas"/>
                <a:ea typeface="Calibri"/>
              </a:rPr>
              <a:t> you really want to </a:t>
            </a:r>
            <a:r>
              <a:rPr b="0" lang="en-GB" sz="3600" spc="-1" strike="noStrike">
                <a:solidFill>
                  <a:srgbClr val="ff0000"/>
                </a:solidFill>
                <a:latin typeface="Consolas"/>
                <a:ea typeface="Calibri"/>
              </a:rPr>
              <a:t>hear</a:t>
            </a:r>
            <a:r>
              <a:rPr b="0" lang="en-GB" sz="3600" spc="-1" strike="noStrike">
                <a:solidFill>
                  <a:srgbClr val="000000"/>
                </a:solidFill>
                <a:latin typeface="Consolas"/>
                <a:ea typeface="Calibri"/>
              </a:rPr>
              <a:t> but it hasn’t been </a:t>
            </a:r>
            <a:r>
              <a:rPr b="0" lang="en-GB" sz="3600" spc="-1" strike="noStrike">
                <a:solidFill>
                  <a:srgbClr val="ff0000"/>
                </a:solidFill>
                <a:latin typeface="Consolas"/>
                <a:ea typeface="Calibri"/>
              </a:rPr>
              <a:t>given</a:t>
            </a:r>
            <a:r>
              <a:rPr b="0" lang="en-GB" sz="3600" spc="-1" strike="noStrike">
                <a:solidFill>
                  <a:srgbClr val="000000"/>
                </a:solidFill>
                <a:latin typeface="Consolas"/>
                <a:ea typeface="Calibri"/>
              </a:rPr>
              <a:t> yet, then you must </a:t>
            </a:r>
            <a:r>
              <a:rPr b="0" lang="en-GB" sz="3600" spc="-1" strike="noStrike">
                <a:solidFill>
                  <a:srgbClr val="ff0000"/>
                </a:solidFill>
                <a:latin typeface="Consolas"/>
                <a:ea typeface="Calibri"/>
              </a:rPr>
              <a:t>give</a:t>
            </a:r>
            <a:r>
              <a:rPr b="0" lang="en-GB" sz="3600" spc="-1" strike="noStrike">
                <a:solidFill>
                  <a:srgbClr val="000000"/>
                </a:solidFill>
                <a:latin typeface="Consolas"/>
                <a:ea typeface="Calibri"/>
              </a:rPr>
              <a:t> it."</a:t>
            </a:r>
            <a:br>
              <a:rPr sz="3600"/>
            </a:br>
            <a:r>
              <a:rPr b="0" lang="en-GB" sz="3600" spc="-1" strike="noStrike">
                <a:solidFill>
                  <a:srgbClr val="000000"/>
                </a:solidFill>
                <a:latin typeface="Consolas"/>
                <a:ea typeface="Calibri"/>
              </a:rPr>
              <a:t>- </a:t>
            </a:r>
            <a:r>
              <a:rPr b="0" lang="en-GB" sz="3600" spc="-1" strike="noStrike">
                <a:solidFill>
                  <a:srgbClr val="ff0000"/>
                </a:solidFill>
                <a:latin typeface="Consolas"/>
                <a:ea typeface="Calibri"/>
              </a:rPr>
              <a:t>(Inspired by)</a:t>
            </a:r>
            <a:r>
              <a:rPr b="0" lang="en-GB" sz="3600" spc="-1" strike="noStrike">
                <a:solidFill>
                  <a:srgbClr val="000000"/>
                </a:solidFill>
                <a:latin typeface="Consolas"/>
                <a:ea typeface="Calibri"/>
              </a:rPr>
              <a:t> Toni Morrison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21E8FEB86D894F8176233AEF58AF07" ma:contentTypeVersion="16" ma:contentTypeDescription="Create a new document." ma:contentTypeScope="" ma:versionID="c5305d68e68cd8f478e5448a5d596972">
  <xsd:schema xmlns:xsd="http://www.w3.org/2001/XMLSchema" xmlns:xs="http://www.w3.org/2001/XMLSchema" xmlns:p="http://schemas.microsoft.com/office/2006/metadata/properties" xmlns:ns1="http://schemas.microsoft.com/sharepoint/v3" xmlns:ns2="62f3cc6f-3dba-46cc-bc02-ad15ecb0c42a" xmlns:ns3="21e5c688-5c19-40a7-82b4-c82b8f178bfa" targetNamespace="http://schemas.microsoft.com/office/2006/metadata/properties" ma:root="true" ma:fieldsID="9e7bbd782722cea745a5de8a3ecad93a" ns1:_="" ns2:_="" ns3:_="">
    <xsd:import namespace="http://schemas.microsoft.com/sharepoint/v3"/>
    <xsd:import namespace="62f3cc6f-3dba-46cc-bc02-ad15ecb0c42a"/>
    <xsd:import namespace="21e5c688-5c19-40a7-82b4-c82b8f178b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f3cc6f-3dba-46cc-bc02-ad15ecb0c4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dcf5b62c-51b5-4caf-b9b0-59ac7aa2f9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e5c688-5c19-40a7-82b4-c82b8f178bf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ddd8855c-59a9-4fe0-a267-2a2376f47f14}" ma:internalName="TaxCatchAll" ma:showField="CatchAllData" ma:web="21e5c688-5c19-40a7-82b4-c82b8f178b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1e5c688-5c19-40a7-82b4-c82b8f178bfa" xsi:nil="true"/>
    <lcf76f155ced4ddcb4097134ff3c332f xmlns="62f3cc6f-3dba-46cc-bc02-ad15ecb0c42a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FE2182-3D47-493F-8D79-B84A023559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2f3cc6f-3dba-46cc-bc02-ad15ecb0c42a"/>
    <ds:schemaRef ds:uri="21e5c688-5c19-40a7-82b4-c82b8f178b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3D16BD-D841-4ACF-A1A0-1045DE0EAD0E}">
  <ds:schemaRefs>
    <ds:schemaRef ds:uri="http://schemas.microsoft.com/office/2006/metadata/properties"/>
    <ds:schemaRef ds:uri="http://schemas.microsoft.com/office/infopath/2007/PartnerControls"/>
    <ds:schemaRef ds:uri="21e5c688-5c19-40a7-82b4-c82b8f178bfa"/>
    <ds:schemaRef ds:uri="62f3cc6f-3dba-46cc-bc02-ad15ecb0c42a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252D7CE-4A75-4C73-8863-0C4067F008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847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2023-03-20T22:33:54Z</dcterms:created>
  <dc:creator/>
  <dc:description/>
  <dc:language>en-GB</dc:language>
  <cp:lastModifiedBy/>
  <dcterms:modified xsi:type="dcterms:W3CDTF">2023-08-24T13:44:22Z</dcterms:modified>
  <cp:revision>1183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0x010100CD21E8FEB86D894F8176233AEF58AF07</vt:lpwstr>
  </property>
  <property fmtid="{D5CDD505-2E9C-101B-9397-08002B2CF9AE}" pid="3" name="MSIP_Label_6c3cc251-4f52-49d1-9483-f91e2fa9c9f0_ActionId">
    <vt:lpwstr>9ab5d237-d307-4c2d-b0c3-e39c3c37e45c</vt:lpwstr>
  </property>
  <property fmtid="{D5CDD505-2E9C-101B-9397-08002B2CF9AE}" pid="4" name="MSIP_Label_6c3cc251-4f52-49d1-9483-f91e2fa9c9f0_ContentBits">
    <vt:lpwstr>0</vt:lpwstr>
  </property>
  <property fmtid="{D5CDD505-2E9C-101B-9397-08002B2CF9AE}" pid="5" name="MSIP_Label_6c3cc251-4f52-49d1-9483-f91e2fa9c9f0_Enabled">
    <vt:lpwstr>true</vt:lpwstr>
  </property>
  <property fmtid="{D5CDD505-2E9C-101B-9397-08002B2CF9AE}" pid="6" name="MSIP_Label_6c3cc251-4f52-49d1-9483-f91e2fa9c9f0_Method">
    <vt:lpwstr>Privileged</vt:lpwstr>
  </property>
  <property fmtid="{D5CDD505-2E9C-101B-9397-08002B2CF9AE}" pid="7" name="MSIP_Label_6c3cc251-4f52-49d1-9483-f91e2fa9c9f0_Name">
    <vt:lpwstr>Public</vt:lpwstr>
  </property>
  <property fmtid="{D5CDD505-2E9C-101B-9397-08002B2CF9AE}" pid="8" name="MSIP_Label_6c3cc251-4f52-49d1-9483-f91e2fa9c9f0_SetDate">
    <vt:lpwstr>2023-03-20T22:34:29Z</vt:lpwstr>
  </property>
  <property fmtid="{D5CDD505-2E9C-101B-9397-08002B2CF9AE}" pid="9" name="MSIP_Label_6c3cc251-4f52-49d1-9483-f91e2fa9c9f0_SiteId">
    <vt:lpwstr>f7b6598b-77fa-41bb-9452-e63d4ed4bcc1</vt:lpwstr>
  </property>
  <property fmtid="{D5CDD505-2E9C-101B-9397-08002B2CF9AE}" pid="10" name="MediaServiceImageTags">
    <vt:lpwstr/>
  </property>
  <property fmtid="{D5CDD505-2E9C-101B-9397-08002B2CF9AE}" pid="11" name="PresentationFormat">
    <vt:lpwstr>Widescreen</vt:lpwstr>
  </property>
  <property fmtid="{D5CDD505-2E9C-101B-9397-08002B2CF9AE}" pid="12" name="Slides">
    <vt:i4>40</vt:i4>
  </property>
</Properties>
</file>